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302" r:id="rId5"/>
    <p:sldId id="337" r:id="rId6"/>
    <p:sldId id="322" r:id="rId7"/>
    <p:sldId id="341" r:id="rId8"/>
    <p:sldId id="325" r:id="rId9"/>
    <p:sldId id="304" r:id="rId10"/>
    <p:sldId id="336" r:id="rId11"/>
    <p:sldId id="330" r:id="rId12"/>
    <p:sldId id="328" r:id="rId13"/>
    <p:sldId id="326" r:id="rId14"/>
    <p:sldId id="327" r:id="rId15"/>
    <p:sldId id="339" r:id="rId16"/>
    <p:sldId id="34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368C"/>
    <a:srgbClr val="FFF8AA"/>
    <a:srgbClr val="3E3F3E"/>
    <a:srgbClr val="191C51"/>
    <a:srgbClr val="F7F4F0"/>
    <a:srgbClr val="FEEB3C"/>
    <a:srgbClr val="6AE0B2"/>
    <a:srgbClr val="50BBD8"/>
    <a:srgbClr val="DFF2FD"/>
    <a:srgbClr val="123C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13"/>
    <p:restoredTop sz="95394" autoAdjust="0"/>
  </p:normalViewPr>
  <p:slideViewPr>
    <p:cSldViewPr>
      <p:cViewPr varScale="1">
        <p:scale>
          <a:sx n="109" d="100"/>
          <a:sy n="109" d="100"/>
        </p:scale>
        <p:origin x="1272" y="102"/>
      </p:cViewPr>
      <p:guideLst>
        <p:guide orient="horz" pos="2160"/>
        <p:guide pos="2880"/>
      </p:guideLst>
    </p:cSldViewPr>
  </p:slideViewPr>
  <p:notesTextViewPr>
    <p:cViewPr>
      <p:scale>
        <a:sx n="1" d="1"/>
        <a:sy n="1" d="1"/>
      </p:scale>
      <p:origin x="0" y="0"/>
    </p:cViewPr>
  </p:notesTextViewPr>
  <p:notesViewPr>
    <p:cSldViewPr>
      <p:cViewPr varScale="1">
        <p:scale>
          <a:sx n="75" d="100"/>
          <a:sy n="75" d="100"/>
        </p:scale>
        <p:origin x="40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FAFDDC-8F9A-4C23-81B4-BE3B61936F55}" type="datetimeFigureOut">
              <a:rPr lang="en-GB" smtClean="0"/>
              <a:t>02/10/2024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D71329-A199-4908-BD08-4D20F961A9E6}" type="slidenum">
              <a:rPr lang="en-GB" smtClean="0"/>
              <a:t>‹#›</a:t>
            </a:fld>
            <a:endParaRPr lang="en-GB"/>
          </a:p>
        </p:txBody>
      </p:sp>
    </p:spTree>
    <p:extLst>
      <p:ext uri="{BB962C8B-B14F-4D97-AF65-F5344CB8AC3E}">
        <p14:creationId xmlns:p14="http://schemas.microsoft.com/office/powerpoint/2010/main" val="1729023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GB" dirty="0"/>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1</a:t>
            </a:fld>
            <a:endParaRPr lang="en-GB"/>
          </a:p>
        </p:txBody>
      </p:sp>
    </p:spTree>
    <p:extLst>
      <p:ext uri="{BB962C8B-B14F-4D97-AF65-F5344CB8AC3E}">
        <p14:creationId xmlns:p14="http://schemas.microsoft.com/office/powerpoint/2010/main" val="305572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10</a:t>
            </a:fld>
            <a:endParaRPr lang="en-GB"/>
          </a:p>
        </p:txBody>
      </p:sp>
    </p:spTree>
    <p:extLst>
      <p:ext uri="{BB962C8B-B14F-4D97-AF65-F5344CB8AC3E}">
        <p14:creationId xmlns:p14="http://schemas.microsoft.com/office/powerpoint/2010/main" val="2959431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11</a:t>
            </a:fld>
            <a:endParaRPr lang="en-GB"/>
          </a:p>
        </p:txBody>
      </p:sp>
    </p:spTree>
    <p:extLst>
      <p:ext uri="{BB962C8B-B14F-4D97-AF65-F5344CB8AC3E}">
        <p14:creationId xmlns:p14="http://schemas.microsoft.com/office/powerpoint/2010/main" val="2798835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12</a:t>
            </a:fld>
            <a:endParaRPr lang="en-GB"/>
          </a:p>
        </p:txBody>
      </p:sp>
    </p:spTree>
    <p:extLst>
      <p:ext uri="{BB962C8B-B14F-4D97-AF65-F5344CB8AC3E}">
        <p14:creationId xmlns:p14="http://schemas.microsoft.com/office/powerpoint/2010/main" val="88766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0D71329-A199-4908-BD08-4D20F961A9E6}" type="slidenum">
              <a:rPr lang="en-GB" smtClean="0"/>
              <a:t>13</a:t>
            </a:fld>
            <a:endParaRPr lang="en-GB"/>
          </a:p>
        </p:txBody>
      </p:sp>
    </p:spTree>
    <p:extLst>
      <p:ext uri="{BB962C8B-B14F-4D97-AF65-F5344CB8AC3E}">
        <p14:creationId xmlns:p14="http://schemas.microsoft.com/office/powerpoint/2010/main" val="959418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2</a:t>
            </a:fld>
            <a:endParaRPr lang="en-GB"/>
          </a:p>
        </p:txBody>
      </p:sp>
    </p:spTree>
    <p:extLst>
      <p:ext uri="{BB962C8B-B14F-4D97-AF65-F5344CB8AC3E}">
        <p14:creationId xmlns:p14="http://schemas.microsoft.com/office/powerpoint/2010/main" val="4172225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Calibri"/>
            </a:endParaRPr>
          </a:p>
        </p:txBody>
      </p:sp>
      <p:sp>
        <p:nvSpPr>
          <p:cNvPr id="4" name="Slide Number Placeholder 3"/>
          <p:cNvSpPr>
            <a:spLocks noGrp="1"/>
          </p:cNvSpPr>
          <p:nvPr>
            <p:ph type="sldNum" sz="quarter" idx="5"/>
          </p:nvPr>
        </p:nvSpPr>
        <p:spPr/>
        <p:txBody>
          <a:bodyPr/>
          <a:lstStyle/>
          <a:p>
            <a:fld id="{70D71329-A199-4908-BD08-4D20F961A9E6}" type="slidenum">
              <a:rPr lang="en-GB" smtClean="0"/>
              <a:t>3</a:t>
            </a:fld>
            <a:endParaRPr lang="en-GB"/>
          </a:p>
        </p:txBody>
      </p:sp>
    </p:spTree>
    <p:extLst>
      <p:ext uri="{BB962C8B-B14F-4D97-AF65-F5344CB8AC3E}">
        <p14:creationId xmlns:p14="http://schemas.microsoft.com/office/powerpoint/2010/main" val="3621607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4</a:t>
            </a:fld>
            <a:endParaRPr lang="en-GB"/>
          </a:p>
        </p:txBody>
      </p:sp>
    </p:spTree>
    <p:extLst>
      <p:ext uri="{BB962C8B-B14F-4D97-AF65-F5344CB8AC3E}">
        <p14:creationId xmlns:p14="http://schemas.microsoft.com/office/powerpoint/2010/main" val="2854517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endParaRPr lang="en-GB"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70D71329-A199-4908-BD08-4D20F961A9E6}" type="slidenum">
              <a:rPr lang="en-GB" smtClean="0"/>
              <a:t>5</a:t>
            </a:fld>
            <a:endParaRPr lang="en-GB"/>
          </a:p>
        </p:txBody>
      </p:sp>
    </p:spTree>
    <p:extLst>
      <p:ext uri="{BB962C8B-B14F-4D97-AF65-F5344CB8AC3E}">
        <p14:creationId xmlns:p14="http://schemas.microsoft.com/office/powerpoint/2010/main" val="2956565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6</a:t>
            </a:fld>
            <a:endParaRPr lang="en-GB"/>
          </a:p>
        </p:txBody>
      </p:sp>
    </p:spTree>
    <p:extLst>
      <p:ext uri="{BB962C8B-B14F-4D97-AF65-F5344CB8AC3E}">
        <p14:creationId xmlns:p14="http://schemas.microsoft.com/office/powerpoint/2010/main" val="3640968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7</a:t>
            </a:fld>
            <a:endParaRPr lang="en-GB"/>
          </a:p>
        </p:txBody>
      </p:sp>
    </p:spTree>
    <p:extLst>
      <p:ext uri="{BB962C8B-B14F-4D97-AF65-F5344CB8AC3E}">
        <p14:creationId xmlns:p14="http://schemas.microsoft.com/office/powerpoint/2010/main" val="57674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a:p>
            <a:endParaRPr lang="en-GB" dirty="0"/>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8</a:t>
            </a:fld>
            <a:endParaRPr lang="en-GB"/>
          </a:p>
        </p:txBody>
      </p:sp>
    </p:spTree>
    <p:extLst>
      <p:ext uri="{BB962C8B-B14F-4D97-AF65-F5344CB8AC3E}">
        <p14:creationId xmlns:p14="http://schemas.microsoft.com/office/powerpoint/2010/main" val="4008044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US" dirty="0"/>
          </a:p>
        </p:txBody>
      </p:sp>
      <p:sp>
        <p:nvSpPr>
          <p:cNvPr id="4" name="Slide Number Placeholder 3"/>
          <p:cNvSpPr>
            <a:spLocks noGrp="1"/>
          </p:cNvSpPr>
          <p:nvPr>
            <p:ph type="sldNum" sz="quarter" idx="5"/>
          </p:nvPr>
        </p:nvSpPr>
        <p:spPr/>
        <p:txBody>
          <a:bodyPr/>
          <a:lstStyle/>
          <a:p>
            <a:fld id="{70D71329-A199-4908-BD08-4D20F961A9E6}" type="slidenum">
              <a:rPr lang="en-GB" smtClean="0"/>
              <a:t>9</a:t>
            </a:fld>
            <a:endParaRPr lang="en-GB"/>
          </a:p>
        </p:txBody>
      </p:sp>
    </p:spTree>
    <p:extLst>
      <p:ext uri="{BB962C8B-B14F-4D97-AF65-F5344CB8AC3E}">
        <p14:creationId xmlns:p14="http://schemas.microsoft.com/office/powerpoint/2010/main" val="2794777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C6B7B6E-7DF9-45D5-A2FC-C513582C87F8}" type="datetime1">
              <a:rPr lang="en-GB" smtClean="0"/>
              <a:t>02/10/2024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2908246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D7A0E6E-FB76-40F6-AFAA-7C9C5932DF86}" type="datetime1">
              <a:rPr lang="en-GB" smtClean="0"/>
              <a:t>02/10/2024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317013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64448FF-7E39-4EFC-AF27-6C360D59B0AD}" type="datetime1">
              <a:rPr lang="en-GB" smtClean="0"/>
              <a:t>02/10/2024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1360187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86BB8EC-6747-4272-8219-20891E4F33A9}" type="datetime1">
              <a:rPr lang="en-GB" smtClean="0"/>
              <a:t>02/10/2024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3483993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AB6B5AA-99ED-4710-AF0A-32A5AD3C2659}" type="datetime1">
              <a:rPr lang="en-GB" smtClean="0"/>
              <a:t>02/10/2024</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2813200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1D2501B-6735-4F9F-8D2A-D4D0890C405D}" type="datetime1">
              <a:rPr lang="en-GB" smtClean="0"/>
              <a:t>02/10/2024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159340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D894FFE-4E85-4549-8496-BDA9CEA17D06}" type="datetime1">
              <a:rPr lang="en-GB" smtClean="0"/>
              <a:t>02/10/2024</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1404462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975C5A0-E648-4EE9-A14D-06BDC21A7497}" type="datetime1">
              <a:rPr lang="en-GB" smtClean="0"/>
              <a:t>02/10/2024</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21970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31AA14A-34C8-48E5-B611-F557EB3BD935}" type="datetime1">
              <a:rPr lang="en-GB" smtClean="0"/>
              <a:t>02/10/2024</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2173308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A23A8F9-DCA3-4C4C-8A79-8A89DA5FFF96}" type="datetime1">
              <a:rPr lang="en-GB" smtClean="0"/>
              <a:t>02/10/2024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315700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EBFD643-9CC7-4311-B6D7-9253AB191060}" type="datetime1">
              <a:rPr lang="en-GB" smtClean="0"/>
              <a:t>02/10/2024</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057C146-F1E7-49B6-BFE0-AF8988985CDF}" type="slidenum">
              <a:rPr lang="en-GB" smtClean="0"/>
              <a:t>‹#›</a:t>
            </a:fld>
            <a:endParaRPr lang="en-GB"/>
          </a:p>
        </p:txBody>
      </p:sp>
    </p:spTree>
    <p:extLst>
      <p:ext uri="{BB962C8B-B14F-4D97-AF65-F5344CB8AC3E}">
        <p14:creationId xmlns:p14="http://schemas.microsoft.com/office/powerpoint/2010/main" val="326624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0529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lgn="ctr">
              <a:buNone/>
            </a:pPr>
            <a:endParaRPr lang="en-GB" sz="4800" b="1" dirty="0">
              <a:solidFill>
                <a:srgbClr val="82368C"/>
              </a:solidFill>
              <a:effectLst/>
            </a:endParaRPr>
          </a:p>
          <a:p>
            <a:pPr marL="0" lvl="0" indent="0" algn="ctr">
              <a:buNone/>
            </a:pPr>
            <a:r>
              <a:rPr lang="en-GB" sz="4800" b="1" dirty="0">
                <a:solidFill>
                  <a:srgbClr val="82368C"/>
                </a:solidFill>
                <a:effectLst/>
              </a:rPr>
              <a:t>Phonics and Early Reading at </a:t>
            </a:r>
            <a:r>
              <a:rPr lang="en-GB" sz="4800" b="1" dirty="0" err="1">
                <a:solidFill>
                  <a:srgbClr val="82368C"/>
                </a:solidFill>
                <a:effectLst/>
              </a:rPr>
              <a:t>Yerbury</a:t>
            </a:r>
            <a:endParaRPr lang="en-GB"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863588" y="3718123"/>
            <a:ext cx="7416824" cy="1384995"/>
          </a:xfrm>
          <a:prstGeom prst="rect">
            <a:avLst/>
          </a:prstGeom>
        </p:spPr>
        <p:txBody>
          <a:bodyPr wrap="square" lIns="91440" tIns="45720" rIns="91440" bIns="45720" anchor="t">
            <a:spAutoFit/>
          </a:bodyPr>
          <a:lstStyle/>
          <a:p>
            <a:pPr marL="342900" indent="-342900">
              <a:buFont typeface="Arial" panose="020B0604020202020204" pitchFamily="34" charset="0"/>
              <a:buChar char="•"/>
            </a:pPr>
            <a:endParaRPr lang="en-GB" sz="2400" dirty="0"/>
          </a:p>
          <a:p>
            <a:endParaRPr lang="en-GB" sz="2400" dirty="0"/>
          </a:p>
          <a:p>
            <a:pPr algn="ctr"/>
            <a:r>
              <a:rPr lang="en-GB" sz="3600" dirty="0"/>
              <a:t>Tuesday 1</a:t>
            </a:r>
            <a:r>
              <a:rPr lang="en-GB" sz="3600" baseline="30000" dirty="0"/>
              <a:t>st</a:t>
            </a:r>
            <a:r>
              <a:rPr lang="en-GB" sz="3600" dirty="0"/>
              <a:t> </a:t>
            </a:r>
            <a:r>
              <a:rPr lang="en-GB" sz="3600"/>
              <a:t>October 2024</a:t>
            </a:r>
            <a:endParaRPr lang="en-GB" sz="3600" dirty="0"/>
          </a:p>
        </p:txBody>
      </p:sp>
      <p:sp>
        <p:nvSpPr>
          <p:cNvPr id="2" name="Slide Number Placeholder 1">
            <a:extLst>
              <a:ext uri="{FF2B5EF4-FFF2-40B4-BE49-F238E27FC236}">
                <a16:creationId xmlns:a16="http://schemas.microsoft.com/office/drawing/2014/main" id="{E9FABC3B-1C97-9F91-0CF4-C3CFC3E47F20}"/>
              </a:ext>
            </a:extLst>
          </p:cNvPr>
          <p:cNvSpPr>
            <a:spLocks noGrp="1"/>
          </p:cNvSpPr>
          <p:nvPr>
            <p:ph type="sldNum" sz="quarter" idx="12"/>
          </p:nvPr>
        </p:nvSpPr>
        <p:spPr/>
        <p:txBody>
          <a:bodyPr/>
          <a:lstStyle/>
          <a:p>
            <a:fld id="{4057C146-F1E7-49B6-BFE0-AF8988985CDF}" type="slidenum">
              <a:rPr lang="en-GB" smtClean="0"/>
              <a:t>1</a:t>
            </a:fld>
            <a:endParaRPr lang="en-GB"/>
          </a:p>
        </p:txBody>
      </p:sp>
    </p:spTree>
    <p:extLst>
      <p:ext uri="{BB962C8B-B14F-4D97-AF65-F5344CB8AC3E}">
        <p14:creationId xmlns:p14="http://schemas.microsoft.com/office/powerpoint/2010/main" val="308821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31365" y="604296"/>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a:solidFill>
                  <a:srgbClr val="82368C"/>
                </a:solidFill>
                <a:effectLst/>
                <a:cs typeface="Calibri"/>
              </a:rPr>
              <a:t>Pronouncing pure sounds</a:t>
            </a:r>
          </a:p>
        </p:txBody>
      </p:sp>
      <p:sp>
        <p:nvSpPr>
          <p:cNvPr id="6" name="TextBox 5">
            <a:extLst>
              <a:ext uri="{FF2B5EF4-FFF2-40B4-BE49-F238E27FC236}">
                <a16:creationId xmlns:a16="http://schemas.microsoft.com/office/drawing/2014/main" id="{33C28777-F012-4DCB-807F-B176C791BCE3}"/>
              </a:ext>
            </a:extLst>
          </p:cNvPr>
          <p:cNvSpPr txBox="1"/>
          <p:nvPr/>
        </p:nvSpPr>
        <p:spPr>
          <a:xfrm>
            <a:off x="683568" y="1556792"/>
            <a:ext cx="7929067" cy="3477875"/>
          </a:xfrm>
          <a:prstGeom prst="rect">
            <a:avLst/>
          </a:prstGeom>
          <a:noFill/>
        </p:spPr>
        <p:txBody>
          <a:bodyPr wrap="square" rtlCol="0">
            <a:spAutoFit/>
          </a:bodyPr>
          <a:lstStyle/>
          <a:p>
            <a:r>
              <a:rPr lang="en-GB" sz="2400" dirty="0"/>
              <a:t>We must use pure sounds when we are pronouncing the sounds and supporting children in reading words.</a:t>
            </a:r>
          </a:p>
          <a:p>
            <a:pPr algn="ctr"/>
            <a:r>
              <a:rPr lang="en-GB" sz="2800" b="1" dirty="0">
                <a:solidFill>
                  <a:srgbClr val="7030A0"/>
                </a:solidFill>
              </a:rPr>
              <a:t>c  a  t		    </a:t>
            </a:r>
            <a:r>
              <a:rPr lang="en-GB" sz="2800" b="1" dirty="0"/>
              <a:t>not		</a:t>
            </a:r>
            <a:r>
              <a:rPr lang="en-GB" sz="2800" b="1" dirty="0" err="1">
                <a:solidFill>
                  <a:srgbClr val="0070C0"/>
                </a:solidFill>
              </a:rPr>
              <a:t>cuh</a:t>
            </a:r>
            <a:r>
              <a:rPr lang="en-GB" sz="2800" b="1" dirty="0">
                <a:solidFill>
                  <a:srgbClr val="0070C0"/>
                </a:solidFill>
              </a:rPr>
              <a:t> a </a:t>
            </a:r>
            <a:r>
              <a:rPr lang="en-GB" sz="2800" b="1" dirty="0" err="1">
                <a:solidFill>
                  <a:srgbClr val="0070C0"/>
                </a:solidFill>
              </a:rPr>
              <a:t>tuh</a:t>
            </a:r>
            <a:endParaRPr lang="en-GB" sz="2800" b="1" dirty="0">
              <a:solidFill>
                <a:srgbClr val="0070C0"/>
              </a:solidFill>
            </a:endParaRPr>
          </a:p>
          <a:p>
            <a:endParaRPr lang="en-GB" sz="2400" dirty="0"/>
          </a:p>
          <a:p>
            <a:r>
              <a:rPr lang="en-GB" sz="2400" dirty="0"/>
              <a:t>If we mispronounce these sounds we will make reading harder for our children.</a:t>
            </a:r>
          </a:p>
          <a:p>
            <a:endParaRPr lang="en-GB" sz="2400" dirty="0"/>
          </a:p>
          <a:p>
            <a:r>
              <a:rPr lang="en-GB" sz="2400" dirty="0"/>
              <a:t>There are videos for this on our school website where you can hear the correct pronunciation of the sounds.</a:t>
            </a:r>
          </a:p>
        </p:txBody>
      </p:sp>
      <p:sp>
        <p:nvSpPr>
          <p:cNvPr id="2" name="Slide Number Placeholder 1">
            <a:extLst>
              <a:ext uri="{FF2B5EF4-FFF2-40B4-BE49-F238E27FC236}">
                <a16:creationId xmlns:a16="http://schemas.microsoft.com/office/drawing/2014/main" id="{47018C38-2EE4-E6BD-5D0F-F0947940629B}"/>
              </a:ext>
            </a:extLst>
          </p:cNvPr>
          <p:cNvSpPr>
            <a:spLocks noGrp="1"/>
          </p:cNvSpPr>
          <p:nvPr>
            <p:ph type="sldNum" sz="quarter" idx="12"/>
          </p:nvPr>
        </p:nvSpPr>
        <p:spPr/>
        <p:txBody>
          <a:bodyPr/>
          <a:lstStyle/>
          <a:p>
            <a:fld id="{4057C146-F1E7-49B6-BFE0-AF8988985CDF}" type="slidenum">
              <a:rPr lang="en-GB" smtClean="0"/>
              <a:t>10</a:t>
            </a:fld>
            <a:endParaRPr lang="en-GB"/>
          </a:p>
        </p:txBody>
      </p:sp>
    </p:spTree>
    <p:extLst>
      <p:ext uri="{BB962C8B-B14F-4D97-AF65-F5344CB8AC3E}">
        <p14:creationId xmlns:p14="http://schemas.microsoft.com/office/powerpoint/2010/main" val="170279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0" y="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395334" y="416084"/>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cs typeface="Calibri"/>
              </a:rPr>
              <a:t>Supporting your child with writing at home</a:t>
            </a:r>
          </a:p>
        </p:txBody>
      </p:sp>
      <p:pic>
        <p:nvPicPr>
          <p:cNvPr id="7" name="Picture 6">
            <a:extLst>
              <a:ext uri="{FF2B5EF4-FFF2-40B4-BE49-F238E27FC236}">
                <a16:creationId xmlns:a16="http://schemas.microsoft.com/office/drawing/2014/main" id="{F378CB41-696C-433C-92DC-E6CE7A5F7639}"/>
              </a:ext>
            </a:extLst>
          </p:cNvPr>
          <p:cNvPicPr>
            <a:picLocks noChangeAspect="1"/>
          </p:cNvPicPr>
          <p:nvPr/>
        </p:nvPicPr>
        <p:blipFill>
          <a:blip r:embed="rId4"/>
          <a:stretch>
            <a:fillRect/>
          </a:stretch>
        </p:blipFill>
        <p:spPr>
          <a:xfrm>
            <a:off x="287016" y="872597"/>
            <a:ext cx="8339012" cy="1035053"/>
          </a:xfrm>
          <a:prstGeom prst="rect">
            <a:avLst/>
          </a:prstGeom>
        </p:spPr>
      </p:pic>
      <p:sp>
        <p:nvSpPr>
          <p:cNvPr id="9" name="TextBox 8">
            <a:extLst>
              <a:ext uri="{FF2B5EF4-FFF2-40B4-BE49-F238E27FC236}">
                <a16:creationId xmlns:a16="http://schemas.microsoft.com/office/drawing/2014/main" id="{967240EB-41D6-4BD3-BD54-C61E7B5CC72C}"/>
              </a:ext>
            </a:extLst>
          </p:cNvPr>
          <p:cNvSpPr txBox="1"/>
          <p:nvPr/>
        </p:nvSpPr>
        <p:spPr>
          <a:xfrm>
            <a:off x="387856" y="1907650"/>
            <a:ext cx="8298943" cy="4862870"/>
          </a:xfrm>
          <a:prstGeom prst="rect">
            <a:avLst/>
          </a:prstGeom>
          <a:noFill/>
        </p:spPr>
        <p:txBody>
          <a:bodyPr wrap="square" rtlCol="0">
            <a:spAutoFit/>
          </a:bodyPr>
          <a:lstStyle/>
          <a:p>
            <a:r>
              <a:rPr lang="en-GB" sz="1400" dirty="0">
                <a:solidFill>
                  <a:srgbClr val="FF0000"/>
                </a:solidFill>
              </a:rPr>
              <a:t>Say the word      Stretch the word out    Use robot arms         Blend                 Count the phonemes   Say the word</a:t>
            </a:r>
          </a:p>
          <a:p>
            <a:endParaRPr lang="en-GB" sz="1400" dirty="0"/>
          </a:p>
          <a:p>
            <a:endParaRPr lang="en-GB" sz="1400" dirty="0"/>
          </a:p>
          <a:p>
            <a:endParaRPr lang="en-GB" sz="1400" dirty="0"/>
          </a:p>
          <a:p>
            <a:endParaRPr lang="en-GB" sz="1400" dirty="0"/>
          </a:p>
          <a:p>
            <a:pPr marL="342900" indent="-342900">
              <a:buFont typeface="Arial" panose="020B0604020202020204" pitchFamily="34" charset="0"/>
              <a:buChar char="•"/>
            </a:pPr>
            <a:r>
              <a:rPr lang="en-GB" sz="2400" dirty="0"/>
              <a:t>Letter formation is practised daily – lower case letters – starting from the top in most letters.</a:t>
            </a:r>
          </a:p>
          <a:p>
            <a:pPr marL="342900" indent="-342900">
              <a:buFont typeface="Arial" panose="020B0604020202020204" pitchFamily="34" charset="0"/>
              <a:buChar char="•"/>
            </a:pPr>
            <a:r>
              <a:rPr lang="en-GB" sz="2400" dirty="0"/>
              <a:t>Help your child by saying the sentence out loud first. This gives you a chance to broaden your child’s vocabulary and it ensures that the sentence makes sense.</a:t>
            </a:r>
          </a:p>
          <a:p>
            <a:pPr marL="342900" indent="-342900">
              <a:buFont typeface="Arial" panose="020B0604020202020204" pitchFamily="34" charset="0"/>
              <a:buChar char="•"/>
            </a:pPr>
            <a:r>
              <a:rPr lang="en-GB" sz="2400" dirty="0"/>
              <a:t>Think of everyday ways to introduce writing – shopping lists, notes to jog memory, cards for different occasions, signs whilst playing</a:t>
            </a:r>
          </a:p>
          <a:p>
            <a:endParaRPr lang="en-GB" sz="2400" dirty="0"/>
          </a:p>
          <a:p>
            <a:endParaRPr lang="en-GB" sz="2400" dirty="0"/>
          </a:p>
        </p:txBody>
      </p:sp>
      <p:sp>
        <p:nvSpPr>
          <p:cNvPr id="2" name="Slide Number Placeholder 1">
            <a:extLst>
              <a:ext uri="{FF2B5EF4-FFF2-40B4-BE49-F238E27FC236}">
                <a16:creationId xmlns:a16="http://schemas.microsoft.com/office/drawing/2014/main" id="{937085AF-D648-834D-6D22-1B5A8988EBEC}"/>
              </a:ext>
            </a:extLst>
          </p:cNvPr>
          <p:cNvSpPr>
            <a:spLocks noGrp="1"/>
          </p:cNvSpPr>
          <p:nvPr>
            <p:ph type="sldNum" sz="quarter" idx="12"/>
          </p:nvPr>
        </p:nvSpPr>
        <p:spPr/>
        <p:txBody>
          <a:bodyPr/>
          <a:lstStyle/>
          <a:p>
            <a:fld id="{4057C146-F1E7-49B6-BFE0-AF8988985CDF}" type="slidenum">
              <a:rPr lang="en-GB" smtClean="0"/>
              <a:t>11</a:t>
            </a:fld>
            <a:endParaRPr lang="en-GB"/>
          </a:p>
        </p:txBody>
      </p:sp>
    </p:spTree>
    <p:extLst>
      <p:ext uri="{BB962C8B-B14F-4D97-AF65-F5344CB8AC3E}">
        <p14:creationId xmlns:p14="http://schemas.microsoft.com/office/powerpoint/2010/main" val="139632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51425"/>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31365" y="477838"/>
            <a:ext cx="8208912" cy="4611484"/>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cs typeface="Calibri"/>
              </a:rPr>
              <a:t>Supporting your child with writing at home</a:t>
            </a:r>
          </a:p>
        </p:txBody>
      </p:sp>
      <p:pic>
        <p:nvPicPr>
          <p:cNvPr id="5" name="Picture 4" descr="A picture containing icon&#10;&#10;Description automatically generated">
            <a:extLst>
              <a:ext uri="{FF2B5EF4-FFF2-40B4-BE49-F238E27FC236}">
                <a16:creationId xmlns:a16="http://schemas.microsoft.com/office/drawing/2014/main" id="{ADC96475-AFFB-7F40-8C63-52BCA2F3155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340" y="5291199"/>
            <a:ext cx="1207375" cy="1004962"/>
          </a:xfrm>
          <a:prstGeom prst="rect">
            <a:avLst/>
          </a:prstGeom>
        </p:spPr>
      </p:pic>
      <p:pic>
        <p:nvPicPr>
          <p:cNvPr id="4" name="Picture 3">
            <a:extLst>
              <a:ext uri="{FF2B5EF4-FFF2-40B4-BE49-F238E27FC236}">
                <a16:creationId xmlns:a16="http://schemas.microsoft.com/office/drawing/2014/main" id="{E9AB22EE-A104-4140-828B-B0A781FB568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7106074" y="4841317"/>
            <a:ext cx="1800244" cy="1538845"/>
          </a:xfrm>
          <a:prstGeom prst="rect">
            <a:avLst/>
          </a:prstGeom>
        </p:spPr>
      </p:pic>
      <p:pic>
        <p:nvPicPr>
          <p:cNvPr id="6" name="Picture 5">
            <a:extLst>
              <a:ext uri="{FF2B5EF4-FFF2-40B4-BE49-F238E27FC236}">
                <a16:creationId xmlns:a16="http://schemas.microsoft.com/office/drawing/2014/main" id="{F7F378CF-394C-45E3-8FAE-93B3CCBF7BC6}"/>
              </a:ext>
            </a:extLst>
          </p:cNvPr>
          <p:cNvPicPr>
            <a:picLocks noChangeAspect="1"/>
          </p:cNvPicPr>
          <p:nvPr/>
        </p:nvPicPr>
        <p:blipFill>
          <a:blip r:embed="rId6"/>
          <a:stretch>
            <a:fillRect/>
          </a:stretch>
        </p:blipFill>
        <p:spPr>
          <a:xfrm>
            <a:off x="558591" y="1849409"/>
            <a:ext cx="3888432" cy="1820774"/>
          </a:xfrm>
          <a:prstGeom prst="rect">
            <a:avLst/>
          </a:prstGeom>
        </p:spPr>
      </p:pic>
      <p:pic>
        <p:nvPicPr>
          <p:cNvPr id="7" name="Picture 6">
            <a:extLst>
              <a:ext uri="{FF2B5EF4-FFF2-40B4-BE49-F238E27FC236}">
                <a16:creationId xmlns:a16="http://schemas.microsoft.com/office/drawing/2014/main" id="{79C072A1-0BBA-4FDE-8EA2-73E2125DD619}"/>
              </a:ext>
            </a:extLst>
          </p:cNvPr>
          <p:cNvPicPr>
            <a:picLocks noChangeAspect="1"/>
          </p:cNvPicPr>
          <p:nvPr/>
        </p:nvPicPr>
        <p:blipFill>
          <a:blip r:embed="rId7"/>
          <a:stretch>
            <a:fillRect/>
          </a:stretch>
        </p:blipFill>
        <p:spPr>
          <a:xfrm>
            <a:off x="508164" y="3872205"/>
            <a:ext cx="3310556" cy="2434233"/>
          </a:xfrm>
          <a:prstGeom prst="rect">
            <a:avLst/>
          </a:prstGeom>
        </p:spPr>
      </p:pic>
      <p:pic>
        <p:nvPicPr>
          <p:cNvPr id="10" name="Picture 9">
            <a:extLst>
              <a:ext uri="{FF2B5EF4-FFF2-40B4-BE49-F238E27FC236}">
                <a16:creationId xmlns:a16="http://schemas.microsoft.com/office/drawing/2014/main" id="{6A5C36BF-9C13-49CB-92B5-B86F3BA33279}"/>
              </a:ext>
            </a:extLst>
          </p:cNvPr>
          <p:cNvPicPr>
            <a:picLocks noChangeAspect="1"/>
          </p:cNvPicPr>
          <p:nvPr/>
        </p:nvPicPr>
        <p:blipFill>
          <a:blip r:embed="rId8"/>
          <a:stretch>
            <a:fillRect/>
          </a:stretch>
        </p:blipFill>
        <p:spPr>
          <a:xfrm>
            <a:off x="5899944" y="2532834"/>
            <a:ext cx="2904154" cy="3872205"/>
          </a:xfrm>
          <a:prstGeom prst="rect">
            <a:avLst/>
          </a:prstGeom>
        </p:spPr>
      </p:pic>
      <p:sp>
        <p:nvSpPr>
          <p:cNvPr id="11" name="TextBox 10">
            <a:extLst>
              <a:ext uri="{FF2B5EF4-FFF2-40B4-BE49-F238E27FC236}">
                <a16:creationId xmlns:a16="http://schemas.microsoft.com/office/drawing/2014/main" id="{AB4CD7B0-8237-4623-A29F-358716672666}"/>
              </a:ext>
            </a:extLst>
          </p:cNvPr>
          <p:cNvSpPr txBox="1"/>
          <p:nvPr/>
        </p:nvSpPr>
        <p:spPr>
          <a:xfrm>
            <a:off x="542824" y="1142075"/>
            <a:ext cx="7950904" cy="400110"/>
          </a:xfrm>
          <a:prstGeom prst="rect">
            <a:avLst/>
          </a:prstGeom>
          <a:noFill/>
        </p:spPr>
        <p:txBody>
          <a:bodyPr wrap="square" rtlCol="0">
            <a:spAutoFit/>
          </a:bodyPr>
          <a:lstStyle/>
          <a:p>
            <a:r>
              <a:rPr lang="en-GB" sz="2000" dirty="0"/>
              <a:t>Sitting position – chair tucked in, both feet on floor, not slouching</a:t>
            </a:r>
          </a:p>
        </p:txBody>
      </p:sp>
      <p:sp>
        <p:nvSpPr>
          <p:cNvPr id="2" name="Slide Number Placeholder 1">
            <a:extLst>
              <a:ext uri="{FF2B5EF4-FFF2-40B4-BE49-F238E27FC236}">
                <a16:creationId xmlns:a16="http://schemas.microsoft.com/office/drawing/2014/main" id="{311CBDF9-5D60-F873-7916-A61605093740}"/>
              </a:ext>
            </a:extLst>
          </p:cNvPr>
          <p:cNvSpPr>
            <a:spLocks noGrp="1"/>
          </p:cNvSpPr>
          <p:nvPr>
            <p:ph type="sldNum" sz="quarter" idx="12"/>
          </p:nvPr>
        </p:nvSpPr>
        <p:spPr/>
        <p:txBody>
          <a:bodyPr/>
          <a:lstStyle/>
          <a:p>
            <a:fld id="{4057C146-F1E7-49B6-BFE0-AF8988985CDF}" type="slidenum">
              <a:rPr lang="en-GB" smtClean="0"/>
              <a:t>12</a:t>
            </a:fld>
            <a:endParaRPr lang="en-GB"/>
          </a:p>
        </p:txBody>
      </p:sp>
    </p:spTree>
    <p:extLst>
      <p:ext uri="{BB962C8B-B14F-4D97-AF65-F5344CB8AC3E}">
        <p14:creationId xmlns:p14="http://schemas.microsoft.com/office/powerpoint/2010/main" val="2770426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0051B-773B-46F0-BAFD-7F6765C4DFA4}"/>
              </a:ext>
            </a:extLst>
          </p:cNvPr>
          <p:cNvSpPr>
            <a:spLocks noGrp="1"/>
          </p:cNvSpPr>
          <p:nvPr>
            <p:ph type="title"/>
          </p:nvPr>
        </p:nvSpPr>
        <p:spPr>
          <a:xfrm>
            <a:off x="457200" y="114348"/>
            <a:ext cx="8229600" cy="706090"/>
          </a:xfrm>
        </p:spPr>
        <p:txBody>
          <a:bodyPr/>
          <a:lstStyle/>
          <a:p>
            <a:r>
              <a:rPr lang="en-GB" sz="3200" dirty="0"/>
              <a:t>FAQs</a:t>
            </a:r>
            <a:endParaRPr lang="en-GB" dirty="0"/>
          </a:p>
        </p:txBody>
      </p:sp>
      <p:sp>
        <p:nvSpPr>
          <p:cNvPr id="3" name="Content Placeholder 2">
            <a:extLst>
              <a:ext uri="{FF2B5EF4-FFF2-40B4-BE49-F238E27FC236}">
                <a16:creationId xmlns:a16="http://schemas.microsoft.com/office/drawing/2014/main" id="{9CF2C7E6-B431-4952-AB31-467EF32B7938}"/>
              </a:ext>
            </a:extLst>
          </p:cNvPr>
          <p:cNvSpPr>
            <a:spLocks noGrp="1"/>
          </p:cNvSpPr>
          <p:nvPr>
            <p:ph idx="1"/>
          </p:nvPr>
        </p:nvSpPr>
        <p:spPr>
          <a:xfrm>
            <a:off x="457200" y="800063"/>
            <a:ext cx="8229600" cy="5293233"/>
          </a:xfrm>
        </p:spPr>
        <p:txBody>
          <a:bodyPr/>
          <a:lstStyle/>
          <a:p>
            <a:pPr marL="0" indent="0">
              <a:buNone/>
            </a:pPr>
            <a:r>
              <a:rPr lang="en-GB" sz="1800" b="1" dirty="0"/>
              <a:t>How do I access the weekly e-book?</a:t>
            </a:r>
          </a:p>
          <a:p>
            <a:pPr marL="0" indent="0">
              <a:buNone/>
            </a:pPr>
            <a:r>
              <a:rPr lang="en-GB" sz="1800" dirty="0"/>
              <a:t>Every child will be given a login and password at the beginning of the year (it will be stuck into the front of their reading record books in their PACT bags). We choose an  e-book on a Friday morning which you can access for a week. These books are fully decodable and contain the sounds that we have learnt that week.</a:t>
            </a:r>
          </a:p>
          <a:p>
            <a:pPr marL="0" indent="0">
              <a:buNone/>
            </a:pPr>
            <a:r>
              <a:rPr lang="en-GB" sz="1800" b="1" dirty="0"/>
              <a:t>When my child is writing at home and they get a sound wrong or don’t know a sound, should I intervene?</a:t>
            </a:r>
          </a:p>
          <a:p>
            <a:pPr marL="0" indent="0">
              <a:buNone/>
            </a:pPr>
            <a:r>
              <a:rPr lang="en-GB" sz="1800" dirty="0"/>
              <a:t>We really want children to be ‘free writers’ and to take pleasure in writing. If your child specifically asks you how to spell a word, help them hear the different sounds in the word and encourage them to ‘have-a-go’ at it independently. Praise them for their effort even if it’s not entirely correct! At school, we do the same when the children are writing independently but if we taught a specific sound, then we will encourage them to write it correctly.</a:t>
            </a:r>
          </a:p>
          <a:p>
            <a:pPr marL="0" indent="0">
              <a:buNone/>
            </a:pPr>
            <a:r>
              <a:rPr lang="en-GB" sz="1800" b="1" dirty="0"/>
              <a:t>How do you get children of this age to sit and focus during the phonics session?</a:t>
            </a:r>
          </a:p>
          <a:p>
            <a:pPr marL="0" indent="0">
              <a:buNone/>
            </a:pPr>
            <a:r>
              <a:rPr lang="en-GB" sz="1800" dirty="0"/>
              <a:t>The sessions are very repetitive and follow the same routines each session. The children get used to this and because they know what is coming next, they remain very focussed. The sessions are also quite interactive – robot arms, drum rolls etc. </a:t>
            </a:r>
          </a:p>
        </p:txBody>
      </p:sp>
      <p:sp>
        <p:nvSpPr>
          <p:cNvPr id="4" name="Slide Number Placeholder 3">
            <a:extLst>
              <a:ext uri="{FF2B5EF4-FFF2-40B4-BE49-F238E27FC236}">
                <a16:creationId xmlns:a16="http://schemas.microsoft.com/office/drawing/2014/main" id="{B249D2AA-ED8F-44F7-8782-5619B125F706}"/>
              </a:ext>
            </a:extLst>
          </p:cNvPr>
          <p:cNvSpPr>
            <a:spLocks noGrp="1"/>
          </p:cNvSpPr>
          <p:nvPr>
            <p:ph type="sldNum" sz="quarter" idx="12"/>
          </p:nvPr>
        </p:nvSpPr>
        <p:spPr/>
        <p:txBody>
          <a:bodyPr/>
          <a:lstStyle/>
          <a:p>
            <a:fld id="{4057C146-F1E7-49B6-BFE0-AF8988985CDF}" type="slidenum">
              <a:rPr lang="en-GB" smtClean="0"/>
              <a:t>13</a:t>
            </a:fld>
            <a:endParaRPr lang="en-GB"/>
          </a:p>
        </p:txBody>
      </p:sp>
    </p:spTree>
    <p:extLst>
      <p:ext uri="{BB962C8B-B14F-4D97-AF65-F5344CB8AC3E}">
        <p14:creationId xmlns:p14="http://schemas.microsoft.com/office/powerpoint/2010/main" val="2218733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9165" y="111088"/>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3500" b="1" dirty="0">
                <a:solidFill>
                  <a:srgbClr val="82368C"/>
                </a:solidFill>
                <a:effectLst/>
              </a:rPr>
              <a:t>What are we going to cover? </a:t>
            </a:r>
            <a:endParaRPr lang="en-GB" sz="1600"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755576" y="1747361"/>
            <a:ext cx="7272808" cy="4154984"/>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GB" sz="2400" dirty="0">
                <a:cs typeface="Calibri"/>
              </a:rPr>
              <a:t>What is Phonics?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How we teach phonics – lesson example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Progression in phonics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Supporting your child with reading at home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Supporting your child with writing at home</a:t>
            </a:r>
          </a:p>
          <a:p>
            <a:endParaRPr lang="en-GB" sz="2400" dirty="0"/>
          </a:p>
          <a:p>
            <a:pPr marL="342900" indent="-342900">
              <a:buFont typeface="Arial" panose="020B0604020202020204" pitchFamily="34" charset="0"/>
              <a:buChar char="•"/>
            </a:pPr>
            <a:r>
              <a:rPr lang="en-GB" sz="2400" dirty="0"/>
              <a:t>FAQs</a:t>
            </a:r>
            <a:endParaRPr lang="en-US" sz="2400" dirty="0"/>
          </a:p>
        </p:txBody>
      </p:sp>
      <p:sp>
        <p:nvSpPr>
          <p:cNvPr id="2" name="Slide Number Placeholder 1">
            <a:extLst>
              <a:ext uri="{FF2B5EF4-FFF2-40B4-BE49-F238E27FC236}">
                <a16:creationId xmlns:a16="http://schemas.microsoft.com/office/drawing/2014/main" id="{D7842214-E73C-F84F-CC52-098A4DA5B63C}"/>
              </a:ext>
            </a:extLst>
          </p:cNvPr>
          <p:cNvSpPr>
            <a:spLocks noGrp="1"/>
          </p:cNvSpPr>
          <p:nvPr>
            <p:ph type="sldNum" sz="quarter" idx="12"/>
          </p:nvPr>
        </p:nvSpPr>
        <p:spPr/>
        <p:txBody>
          <a:bodyPr/>
          <a:lstStyle/>
          <a:p>
            <a:fld id="{4057C146-F1E7-49B6-BFE0-AF8988985CDF}" type="slidenum">
              <a:rPr lang="en-GB" smtClean="0"/>
              <a:t>2</a:t>
            </a:fld>
            <a:endParaRPr lang="en-GB"/>
          </a:p>
        </p:txBody>
      </p:sp>
    </p:spTree>
    <p:extLst>
      <p:ext uri="{BB962C8B-B14F-4D97-AF65-F5344CB8AC3E}">
        <p14:creationId xmlns:p14="http://schemas.microsoft.com/office/powerpoint/2010/main" val="985079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260648"/>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a:solidFill>
                  <a:srgbClr val="82368C"/>
                </a:solidFill>
                <a:effectLst/>
              </a:rPr>
              <a:t>What is Phonics?  </a:t>
            </a:r>
            <a:endParaRPr lang="en-GB" sz="1600"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752542" y="1592892"/>
            <a:ext cx="7638915" cy="3046988"/>
          </a:xfrm>
          <a:prstGeom prst="rect">
            <a:avLst/>
          </a:prstGeom>
        </p:spPr>
        <p:txBody>
          <a:bodyPr wrap="square" lIns="91440" tIns="45720" rIns="91440" bIns="45720" anchor="t">
            <a:spAutoFit/>
          </a:bodyPr>
          <a:lstStyle/>
          <a:p>
            <a:r>
              <a:rPr lang="en-GB" sz="2400" dirty="0">
                <a:cs typeface="Calibri"/>
              </a:rPr>
              <a:t>A method of teaching beginners to read and pronounce words by learning to associate letters or letter groups with the sounds they represent. </a:t>
            </a:r>
          </a:p>
          <a:p>
            <a:endParaRPr lang="en-GB" sz="2400" dirty="0">
              <a:cs typeface="Calibri"/>
            </a:endParaRPr>
          </a:p>
          <a:p>
            <a:r>
              <a:rPr lang="en-GB" sz="2400" dirty="0">
                <a:cs typeface="Calibri"/>
              </a:rPr>
              <a:t>There are 44 main sounds in the English Language. Each sound is represented by a grapheme (the written representation of a sound). </a:t>
            </a:r>
          </a:p>
          <a:p>
            <a:endParaRPr lang="en-GB" sz="2400" dirty="0">
              <a:cs typeface="Calibri"/>
            </a:endParaRPr>
          </a:p>
        </p:txBody>
      </p:sp>
      <p:sp>
        <p:nvSpPr>
          <p:cNvPr id="2" name="Slide Number Placeholder 1">
            <a:extLst>
              <a:ext uri="{FF2B5EF4-FFF2-40B4-BE49-F238E27FC236}">
                <a16:creationId xmlns:a16="http://schemas.microsoft.com/office/drawing/2014/main" id="{77C3C781-9F54-00D9-BF6B-1F93134FA27F}"/>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48340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3500" b="1" dirty="0">
                <a:solidFill>
                  <a:srgbClr val="82368C"/>
                </a:solidFill>
                <a:effectLst/>
              </a:rPr>
              <a:t>Change to Phonics Programmes</a:t>
            </a:r>
            <a:endParaRPr lang="en-GB" sz="1600"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755576" y="1747361"/>
            <a:ext cx="7416824" cy="3785652"/>
          </a:xfrm>
          <a:prstGeom prst="rect">
            <a:avLst/>
          </a:prstGeom>
        </p:spPr>
        <p:txBody>
          <a:bodyPr wrap="square" lIns="91440" tIns="45720" rIns="91440" bIns="45720" anchor="t">
            <a:spAutoFit/>
          </a:bodyPr>
          <a:lstStyle/>
          <a:p>
            <a:pPr marL="342900" indent="-342900">
              <a:buFont typeface="Arial" panose="020B0604020202020204" pitchFamily="34" charset="0"/>
              <a:buChar char="•"/>
            </a:pPr>
            <a:r>
              <a:rPr lang="en-GB" sz="2400" dirty="0"/>
              <a:t>In April 2021, all schools had to choose a phonics teaching programme that had recently be validated by the government. This was to ensure consistent teaching of phonics throughout the country.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Our phonics leads chose ELS</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endParaRPr lang="en-GB" sz="2400" dirty="0"/>
          </a:p>
          <a:p>
            <a:r>
              <a:rPr lang="en-US" sz="2400" dirty="0"/>
              <a:t>‘Getting all children to read well, quickly.’</a:t>
            </a:r>
            <a:endParaRPr lang="en-GB" sz="3200" dirty="0"/>
          </a:p>
          <a:p>
            <a:pPr marL="342900" indent="-342900">
              <a:buFont typeface="Arial" panose="020B0604020202020204" pitchFamily="34" charset="0"/>
              <a:buChar char="•"/>
            </a:pPr>
            <a:endParaRPr lang="en-GB" sz="2400" dirty="0"/>
          </a:p>
        </p:txBody>
      </p:sp>
      <p:pic>
        <p:nvPicPr>
          <p:cNvPr id="6" name="Picture 8" descr="A picture containing logo&#10;&#10;Description automatically generated">
            <a:extLst>
              <a:ext uri="{FF2B5EF4-FFF2-40B4-BE49-F238E27FC236}">
                <a16:creationId xmlns:a16="http://schemas.microsoft.com/office/drawing/2014/main" id="{9369F4B1-823C-32D6-EB97-5479319914DA}"/>
              </a:ext>
            </a:extLst>
          </p:cNvPr>
          <p:cNvPicPr>
            <a:picLocks noChangeAspect="1"/>
          </p:cNvPicPr>
          <p:nvPr/>
        </p:nvPicPr>
        <p:blipFill>
          <a:blip r:embed="rId4"/>
          <a:stretch>
            <a:fillRect/>
          </a:stretch>
        </p:blipFill>
        <p:spPr>
          <a:xfrm>
            <a:off x="953344" y="4077072"/>
            <a:ext cx="1724025" cy="581025"/>
          </a:xfrm>
          <a:prstGeom prst="rect">
            <a:avLst/>
          </a:prstGeom>
        </p:spPr>
      </p:pic>
      <p:sp>
        <p:nvSpPr>
          <p:cNvPr id="2" name="Slide Number Placeholder 1">
            <a:extLst>
              <a:ext uri="{FF2B5EF4-FFF2-40B4-BE49-F238E27FC236}">
                <a16:creationId xmlns:a16="http://schemas.microsoft.com/office/drawing/2014/main" id="{C6FAC3FE-18E2-8841-2F81-982A228D9B94}"/>
              </a:ext>
            </a:extLst>
          </p:cNvPr>
          <p:cNvSpPr>
            <a:spLocks noGrp="1"/>
          </p:cNvSpPr>
          <p:nvPr>
            <p:ph type="sldNum" sz="quarter" idx="12"/>
          </p:nvPr>
        </p:nvSpPr>
        <p:spPr/>
        <p:txBody>
          <a:bodyPr/>
          <a:lstStyle/>
          <a:p>
            <a:fld id="{4057C146-F1E7-49B6-BFE0-AF8988985CDF}" type="slidenum">
              <a:rPr lang="en-GB" smtClean="0"/>
              <a:t>4</a:t>
            </a:fld>
            <a:endParaRPr lang="en-GB"/>
          </a:p>
        </p:txBody>
      </p:sp>
    </p:spTree>
    <p:extLst>
      <p:ext uri="{BB962C8B-B14F-4D97-AF65-F5344CB8AC3E}">
        <p14:creationId xmlns:p14="http://schemas.microsoft.com/office/powerpoint/2010/main" val="3716804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582149"/>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rPr>
              <a:t>Phonics Glossary </a:t>
            </a:r>
            <a:endParaRPr lang="en-GB" sz="1600"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416883" y="1389135"/>
            <a:ext cx="8464489" cy="5170646"/>
          </a:xfrm>
          <a:prstGeom prst="rect">
            <a:avLst/>
          </a:prstGeom>
        </p:spPr>
        <p:txBody>
          <a:bodyPr wrap="square" lIns="91440" tIns="45720" rIns="91440" bIns="45720" anchor="t">
            <a:spAutoFit/>
          </a:bodyPr>
          <a:lstStyle/>
          <a:p>
            <a:r>
              <a:rPr lang="en-GB" sz="2400" b="1" dirty="0">
                <a:cs typeface="Calibri"/>
              </a:rPr>
              <a:t>Phoneme</a:t>
            </a:r>
            <a:r>
              <a:rPr lang="en-GB" sz="2400" dirty="0">
                <a:cs typeface="Calibri"/>
              </a:rPr>
              <a:t>: </a:t>
            </a:r>
            <a:r>
              <a:rPr lang="en-GB" sz="2400" dirty="0">
                <a:ea typeface="+mn-lt"/>
                <a:cs typeface="+mn-lt"/>
              </a:rPr>
              <a:t>the smallest single identifiable sound in a word. </a:t>
            </a:r>
            <a:endParaRPr lang="en-GB" sz="2400" dirty="0">
              <a:cs typeface="Calibri"/>
            </a:endParaRPr>
          </a:p>
          <a:p>
            <a:r>
              <a:rPr lang="en-GB" sz="2400" dirty="0">
                <a:cs typeface="Calibri"/>
              </a:rPr>
              <a:t>For example, in the word 'cat' there are three phonemes c/a/t.</a:t>
            </a:r>
          </a:p>
          <a:p>
            <a:endParaRPr lang="en-GB" dirty="0"/>
          </a:p>
          <a:p>
            <a:r>
              <a:rPr lang="en-GB" sz="2400" b="1" dirty="0">
                <a:cs typeface="Calibri"/>
              </a:rPr>
              <a:t>Grapheme: </a:t>
            </a:r>
            <a:r>
              <a:rPr lang="en-GB" sz="2400" dirty="0">
                <a:cs typeface="Calibri"/>
              </a:rPr>
              <a:t>the written representation of a sound. </a:t>
            </a:r>
          </a:p>
          <a:p>
            <a:endParaRPr lang="en-GB" sz="2400" dirty="0">
              <a:cs typeface="Calibri"/>
            </a:endParaRPr>
          </a:p>
          <a:p>
            <a:r>
              <a:rPr lang="en-GB" sz="2400" b="1" dirty="0">
                <a:cs typeface="Calibri"/>
              </a:rPr>
              <a:t>Digraph:</a:t>
            </a:r>
            <a:r>
              <a:rPr lang="en-GB" sz="2400" dirty="0">
                <a:cs typeface="Calibri"/>
              </a:rPr>
              <a:t> two letters making one sound. For example, /sh/ in the word '</a:t>
            </a:r>
            <a:r>
              <a:rPr lang="en-GB" sz="2400" b="1" dirty="0">
                <a:solidFill>
                  <a:srgbClr val="82368C"/>
                </a:solidFill>
                <a:cs typeface="Calibri"/>
              </a:rPr>
              <a:t>sh</a:t>
            </a:r>
            <a:r>
              <a:rPr lang="en-GB" sz="2400" dirty="0">
                <a:cs typeface="Calibri"/>
              </a:rPr>
              <a:t>op'. </a:t>
            </a:r>
          </a:p>
          <a:p>
            <a:endParaRPr lang="en-GB" sz="2400" dirty="0">
              <a:cs typeface="Calibri"/>
            </a:endParaRPr>
          </a:p>
          <a:p>
            <a:r>
              <a:rPr lang="en-GB" sz="2400" b="1" dirty="0">
                <a:cs typeface="Calibri"/>
              </a:rPr>
              <a:t>Trigraph:</a:t>
            </a:r>
            <a:r>
              <a:rPr lang="en-GB" sz="2400" dirty="0">
                <a:cs typeface="Calibri"/>
              </a:rPr>
              <a:t> three letters making one sound. For example, /igh/ in the word 'n</a:t>
            </a:r>
            <a:r>
              <a:rPr lang="en-GB" sz="2400" b="1" dirty="0">
                <a:solidFill>
                  <a:srgbClr val="82368C"/>
                </a:solidFill>
                <a:cs typeface="Calibri"/>
              </a:rPr>
              <a:t>igh</a:t>
            </a:r>
            <a:r>
              <a:rPr lang="en-GB" sz="2400" dirty="0">
                <a:cs typeface="Calibri"/>
              </a:rPr>
              <a:t>t'. </a:t>
            </a:r>
          </a:p>
          <a:p>
            <a:endParaRPr lang="en-GB" sz="2400" dirty="0">
              <a:cs typeface="Calibri"/>
            </a:endParaRPr>
          </a:p>
          <a:p>
            <a:r>
              <a:rPr lang="en-GB" sz="2400" b="1" dirty="0">
                <a:cs typeface="Calibri"/>
              </a:rPr>
              <a:t>Split digraph</a:t>
            </a:r>
            <a:r>
              <a:rPr lang="en-GB" sz="2400" dirty="0">
                <a:cs typeface="Calibri"/>
              </a:rPr>
              <a:t>: two vowel letters split but are split by one or more consonants. For example, /a-e/ in the word 'c</a:t>
            </a:r>
            <a:r>
              <a:rPr lang="en-GB" sz="2400" b="1" dirty="0">
                <a:solidFill>
                  <a:srgbClr val="82368C"/>
                </a:solidFill>
                <a:cs typeface="Calibri"/>
              </a:rPr>
              <a:t>a</a:t>
            </a:r>
            <a:r>
              <a:rPr lang="en-GB" sz="2400" dirty="0">
                <a:cs typeface="Calibri"/>
              </a:rPr>
              <a:t>k</a:t>
            </a:r>
            <a:r>
              <a:rPr lang="en-GB" sz="2400" b="1" dirty="0">
                <a:solidFill>
                  <a:srgbClr val="82368C"/>
                </a:solidFill>
                <a:cs typeface="Calibri"/>
              </a:rPr>
              <a:t>e</a:t>
            </a:r>
            <a:r>
              <a:rPr lang="en-GB" sz="2400" dirty="0">
                <a:cs typeface="Calibri"/>
              </a:rPr>
              <a:t>'. </a:t>
            </a:r>
          </a:p>
          <a:p>
            <a:endParaRPr lang="en-GB" sz="2400" dirty="0">
              <a:cs typeface="Calibri"/>
            </a:endParaRPr>
          </a:p>
        </p:txBody>
      </p:sp>
      <p:sp>
        <p:nvSpPr>
          <p:cNvPr id="2" name="Slide Number Placeholder 1">
            <a:extLst>
              <a:ext uri="{FF2B5EF4-FFF2-40B4-BE49-F238E27FC236}">
                <a16:creationId xmlns:a16="http://schemas.microsoft.com/office/drawing/2014/main" id="{5A60159D-906F-6FEB-CF99-24633E70ED1D}"/>
              </a:ext>
            </a:extLst>
          </p:cNvPr>
          <p:cNvSpPr>
            <a:spLocks noGrp="1"/>
          </p:cNvSpPr>
          <p:nvPr>
            <p:ph type="sldNum" sz="quarter" idx="12"/>
          </p:nvPr>
        </p:nvSpPr>
        <p:spPr/>
        <p:txBody>
          <a:bodyPr/>
          <a:lstStyle/>
          <a:p>
            <a:fld id="{4057C146-F1E7-49B6-BFE0-AF8988985CDF}" type="slidenum">
              <a:rPr lang="en-GB" smtClean="0"/>
              <a:t>5</a:t>
            </a:fld>
            <a:endParaRPr lang="en-GB"/>
          </a:p>
        </p:txBody>
      </p:sp>
    </p:spTree>
    <p:extLst>
      <p:ext uri="{BB962C8B-B14F-4D97-AF65-F5344CB8AC3E}">
        <p14:creationId xmlns:p14="http://schemas.microsoft.com/office/powerpoint/2010/main" val="191934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0" indent="0">
              <a:buNone/>
            </a:pPr>
            <a:r>
              <a:rPr lang="en-GB" sz="3500" b="1" dirty="0">
                <a:solidFill>
                  <a:srgbClr val="82368C"/>
                </a:solidFill>
                <a:effectLst/>
              </a:rPr>
              <a:t>How do we teach phonics? </a:t>
            </a:r>
            <a:endParaRPr lang="en-GB" sz="1600" dirty="0">
              <a:solidFill>
                <a:srgbClr val="3E3F3E"/>
              </a:solidFill>
            </a:endParaRPr>
          </a:p>
        </p:txBody>
      </p:sp>
      <p:sp>
        <p:nvSpPr>
          <p:cNvPr id="7" name="Rectangle 6">
            <a:extLst>
              <a:ext uri="{FF2B5EF4-FFF2-40B4-BE49-F238E27FC236}">
                <a16:creationId xmlns:a16="http://schemas.microsoft.com/office/drawing/2014/main" id="{62BEE2E2-F170-4E43-BFD6-0D9397107AD3}"/>
              </a:ext>
            </a:extLst>
          </p:cNvPr>
          <p:cNvSpPr/>
          <p:nvPr/>
        </p:nvSpPr>
        <p:spPr>
          <a:xfrm>
            <a:off x="474801" y="1786700"/>
            <a:ext cx="8275800" cy="4493538"/>
          </a:xfrm>
          <a:prstGeom prst="rect">
            <a:avLst/>
          </a:prstGeom>
        </p:spPr>
        <p:txBody>
          <a:bodyPr wrap="square" lIns="91440" tIns="45720" rIns="91440" bIns="45720" anchor="t">
            <a:spAutoFit/>
          </a:bodyPr>
          <a:lstStyle/>
          <a:p>
            <a:pPr marL="457200" indent="-457200">
              <a:buFont typeface="Arial" panose="020B0604020202020204" pitchFamily="34" charset="0"/>
              <a:buChar char="•"/>
            </a:pPr>
            <a:r>
              <a:rPr lang="en-US" sz="2600" dirty="0"/>
              <a:t>We teach phonics every single day from the first days of Reception.</a:t>
            </a:r>
          </a:p>
          <a:p>
            <a:pPr marL="457200" indent="-457200">
              <a:buFont typeface="Arial" panose="020B0604020202020204" pitchFamily="34" charset="0"/>
              <a:buChar char="•"/>
            </a:pPr>
            <a:r>
              <a:rPr lang="en-US" sz="2600" dirty="0"/>
              <a:t>The children will experience the same classroom routines within each lesson.</a:t>
            </a:r>
          </a:p>
          <a:p>
            <a:pPr marL="457200" indent="-457200">
              <a:buFont typeface="Arial" panose="020B0604020202020204" pitchFamily="34" charset="0"/>
              <a:buChar char="•"/>
            </a:pPr>
            <a:r>
              <a:rPr lang="en-US" sz="2600" dirty="0"/>
              <a:t>In every lesson, your child will make the direct application to reading.</a:t>
            </a:r>
          </a:p>
          <a:p>
            <a:pPr marL="457200" indent="-457200">
              <a:buFont typeface="Arial" panose="020B0604020202020204" pitchFamily="34" charset="0"/>
              <a:buChar char="•"/>
            </a:pPr>
            <a:r>
              <a:rPr lang="en-US" sz="2600" dirty="0"/>
              <a:t>We have mnemonics and rhymes to support learning and recall.</a:t>
            </a:r>
          </a:p>
          <a:p>
            <a:pPr marL="457200" indent="-457200">
              <a:buFont typeface="Arial" panose="020B0604020202020204" pitchFamily="34" charset="0"/>
              <a:buChar char="•"/>
            </a:pPr>
            <a:r>
              <a:rPr lang="en-US" sz="2600" dirty="0">
                <a:cs typeface="Calibri"/>
              </a:rPr>
              <a:t>Lots of opportunities for oral blending- /c/ /</a:t>
            </a:r>
            <a:r>
              <a:rPr lang="en-US" sz="2600" dirty="0" err="1">
                <a:cs typeface="Calibri"/>
              </a:rPr>
              <a:t>oa</a:t>
            </a:r>
            <a:r>
              <a:rPr lang="en-US" sz="2600" dirty="0">
                <a:cs typeface="Calibri"/>
              </a:rPr>
              <a:t>/ /t/ .</a:t>
            </a:r>
          </a:p>
          <a:p>
            <a:pPr marL="457200" indent="-457200">
              <a:buFont typeface="Arial" panose="020B0604020202020204" pitchFamily="34" charset="0"/>
              <a:buChar char="•"/>
            </a:pPr>
            <a:r>
              <a:rPr lang="en-US" sz="2600">
                <a:cs typeface="Calibri"/>
              </a:rPr>
              <a:t>Lesson ‘I’</a:t>
            </a:r>
            <a:endParaRPr lang="en-US" sz="2600" dirty="0">
              <a:cs typeface="Calibri"/>
            </a:endParaRPr>
          </a:p>
          <a:p>
            <a:pPr marL="457200" indent="-457200">
              <a:buFont typeface="Arial" panose="020B0604020202020204" pitchFamily="34" charset="0"/>
              <a:buChar char="•"/>
            </a:pPr>
            <a:endParaRPr lang="en-US" sz="2600" dirty="0"/>
          </a:p>
        </p:txBody>
      </p:sp>
      <p:sp>
        <p:nvSpPr>
          <p:cNvPr id="2" name="Slide Number Placeholder 1">
            <a:extLst>
              <a:ext uri="{FF2B5EF4-FFF2-40B4-BE49-F238E27FC236}">
                <a16:creationId xmlns:a16="http://schemas.microsoft.com/office/drawing/2014/main" id="{86FDF3B3-47B3-69F9-D043-904F0771100E}"/>
              </a:ext>
            </a:extLst>
          </p:cNvPr>
          <p:cNvSpPr>
            <a:spLocks noGrp="1"/>
          </p:cNvSpPr>
          <p:nvPr>
            <p:ph type="sldNum" sz="quarter" idx="12"/>
          </p:nvPr>
        </p:nvSpPr>
        <p:spPr/>
        <p:txBody>
          <a:bodyPr/>
          <a:lstStyle/>
          <a:p>
            <a:fld id="{4057C146-F1E7-49B6-BFE0-AF8988985CDF}" type="slidenum">
              <a:rPr lang="en-GB" smtClean="0"/>
              <a:t>6</a:t>
            </a:fld>
            <a:endParaRPr lang="en-GB"/>
          </a:p>
        </p:txBody>
      </p:sp>
    </p:spTree>
    <p:extLst>
      <p:ext uri="{BB962C8B-B14F-4D97-AF65-F5344CB8AC3E}">
        <p14:creationId xmlns:p14="http://schemas.microsoft.com/office/powerpoint/2010/main" val="25115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rPr>
              <a:t>Progression</a:t>
            </a:r>
            <a:endParaRPr lang="en-GB" sz="3500" b="1" dirty="0">
              <a:solidFill>
                <a:srgbClr val="82368C"/>
              </a:solidFill>
              <a:effectLst/>
              <a:cs typeface="Calibri"/>
            </a:endParaRPr>
          </a:p>
        </p:txBody>
      </p:sp>
      <p:sp>
        <p:nvSpPr>
          <p:cNvPr id="7" name="Rectangle 6">
            <a:extLst>
              <a:ext uri="{FF2B5EF4-FFF2-40B4-BE49-F238E27FC236}">
                <a16:creationId xmlns:a16="http://schemas.microsoft.com/office/drawing/2014/main" id="{62BEE2E2-F170-4E43-BFD6-0D9397107AD3}"/>
              </a:ext>
            </a:extLst>
          </p:cNvPr>
          <p:cNvSpPr/>
          <p:nvPr/>
        </p:nvSpPr>
        <p:spPr>
          <a:xfrm>
            <a:off x="544672" y="1582436"/>
            <a:ext cx="8126712" cy="892552"/>
          </a:xfrm>
          <a:prstGeom prst="rect">
            <a:avLst/>
          </a:prstGeom>
        </p:spPr>
        <p:txBody>
          <a:bodyPr wrap="square" lIns="91440" tIns="45720" rIns="91440" bIns="45720" anchor="t">
            <a:spAutoFit/>
          </a:bodyPr>
          <a:lstStyle/>
          <a:p>
            <a:pPr marL="457200" indent="-457200">
              <a:buFont typeface="Arial" panose="020B0604020202020204" pitchFamily="34" charset="0"/>
              <a:buChar char="•"/>
            </a:pPr>
            <a:endParaRPr lang="en-US" sz="2600" dirty="0">
              <a:cs typeface="Calibri"/>
            </a:endParaRPr>
          </a:p>
          <a:p>
            <a:pPr marL="457200" indent="-457200">
              <a:buFont typeface="Arial" panose="020B0604020202020204" pitchFamily="34" charset="0"/>
              <a:buChar char="•"/>
            </a:pPr>
            <a:endParaRPr lang="en-US" sz="2600" dirty="0">
              <a:cs typeface="Calibri"/>
            </a:endParaRPr>
          </a:p>
        </p:txBody>
      </p:sp>
      <p:pic>
        <p:nvPicPr>
          <p:cNvPr id="9" name="Picture 9" descr="Table&#10;&#10;Description automatically generated">
            <a:extLst>
              <a:ext uri="{FF2B5EF4-FFF2-40B4-BE49-F238E27FC236}">
                <a16:creationId xmlns:a16="http://schemas.microsoft.com/office/drawing/2014/main" id="{A37B81C4-3ABF-4C96-84F3-2F5D23AD85DB}"/>
              </a:ext>
            </a:extLst>
          </p:cNvPr>
          <p:cNvPicPr>
            <a:picLocks noChangeAspect="1"/>
          </p:cNvPicPr>
          <p:nvPr/>
        </p:nvPicPr>
        <p:blipFill>
          <a:blip r:embed="rId4"/>
          <a:stretch>
            <a:fillRect/>
          </a:stretch>
        </p:blipFill>
        <p:spPr>
          <a:xfrm>
            <a:off x="914400" y="1708227"/>
            <a:ext cx="7130616" cy="2745807"/>
          </a:xfrm>
          <a:prstGeom prst="rect">
            <a:avLst/>
          </a:prstGeom>
        </p:spPr>
      </p:pic>
      <p:sp>
        <p:nvSpPr>
          <p:cNvPr id="2" name="Slide Number Placeholder 1">
            <a:extLst>
              <a:ext uri="{FF2B5EF4-FFF2-40B4-BE49-F238E27FC236}">
                <a16:creationId xmlns:a16="http://schemas.microsoft.com/office/drawing/2014/main" id="{12836CAF-2C9B-6CD9-6CB7-8260D1BB48F5}"/>
              </a:ext>
            </a:extLst>
          </p:cNvPr>
          <p:cNvSpPr>
            <a:spLocks noGrp="1"/>
          </p:cNvSpPr>
          <p:nvPr>
            <p:ph type="sldNum" sz="quarter" idx="12"/>
          </p:nvPr>
        </p:nvSpPr>
        <p:spPr/>
        <p:txBody>
          <a:bodyPr/>
          <a:lstStyle/>
          <a:p>
            <a:fld id="{4057C146-F1E7-49B6-BFE0-AF8988985CDF}" type="slidenum">
              <a:rPr lang="en-GB" smtClean="0"/>
              <a:t>7</a:t>
            </a:fld>
            <a:endParaRPr lang="en-GB"/>
          </a:p>
        </p:txBody>
      </p:sp>
    </p:spTree>
    <p:extLst>
      <p:ext uri="{BB962C8B-B14F-4D97-AF65-F5344CB8AC3E}">
        <p14:creationId xmlns:p14="http://schemas.microsoft.com/office/powerpoint/2010/main" val="2127561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544672" y="908720"/>
            <a:ext cx="8208912" cy="4082460"/>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rPr>
              <a:t>Progression</a:t>
            </a:r>
            <a:endParaRPr lang="en-GB" sz="3500" b="1" dirty="0">
              <a:solidFill>
                <a:srgbClr val="82368C"/>
              </a:solidFill>
              <a:effectLst/>
              <a:cs typeface="Calibri"/>
            </a:endParaRPr>
          </a:p>
        </p:txBody>
      </p:sp>
      <p:sp>
        <p:nvSpPr>
          <p:cNvPr id="7" name="Rectangle 6">
            <a:extLst>
              <a:ext uri="{FF2B5EF4-FFF2-40B4-BE49-F238E27FC236}">
                <a16:creationId xmlns:a16="http://schemas.microsoft.com/office/drawing/2014/main" id="{62BEE2E2-F170-4E43-BFD6-0D9397107AD3}"/>
              </a:ext>
            </a:extLst>
          </p:cNvPr>
          <p:cNvSpPr/>
          <p:nvPr/>
        </p:nvSpPr>
        <p:spPr>
          <a:xfrm>
            <a:off x="544672" y="1582436"/>
            <a:ext cx="8126712" cy="892552"/>
          </a:xfrm>
          <a:prstGeom prst="rect">
            <a:avLst/>
          </a:prstGeom>
        </p:spPr>
        <p:txBody>
          <a:bodyPr wrap="square" lIns="91440" tIns="45720" rIns="91440" bIns="45720" anchor="t">
            <a:spAutoFit/>
          </a:bodyPr>
          <a:lstStyle/>
          <a:p>
            <a:pPr marL="457200" indent="-457200">
              <a:buFont typeface="Arial" panose="020B0604020202020204" pitchFamily="34" charset="0"/>
              <a:buChar char="•"/>
            </a:pPr>
            <a:endParaRPr lang="en-US" sz="2600" dirty="0">
              <a:cs typeface="Calibri"/>
            </a:endParaRPr>
          </a:p>
          <a:p>
            <a:pPr marL="457200" indent="-457200">
              <a:buFont typeface="Arial" panose="020B0604020202020204" pitchFamily="34" charset="0"/>
              <a:buChar char="•"/>
            </a:pPr>
            <a:endParaRPr lang="en-US" sz="2600" dirty="0">
              <a:cs typeface="Calibri"/>
            </a:endParaRPr>
          </a:p>
        </p:txBody>
      </p:sp>
      <p:pic>
        <p:nvPicPr>
          <p:cNvPr id="6" name="Picture 8" descr="Table&#10;&#10;Description automatically generated">
            <a:extLst>
              <a:ext uri="{FF2B5EF4-FFF2-40B4-BE49-F238E27FC236}">
                <a16:creationId xmlns:a16="http://schemas.microsoft.com/office/drawing/2014/main" id="{EDF3175C-4F2D-40D0-9A02-0E44C582B259}"/>
              </a:ext>
            </a:extLst>
          </p:cNvPr>
          <p:cNvPicPr>
            <a:picLocks noChangeAspect="1"/>
          </p:cNvPicPr>
          <p:nvPr/>
        </p:nvPicPr>
        <p:blipFill>
          <a:blip r:embed="rId4"/>
          <a:stretch>
            <a:fillRect/>
          </a:stretch>
        </p:blipFill>
        <p:spPr>
          <a:xfrm>
            <a:off x="1566402" y="1442755"/>
            <a:ext cx="6165452" cy="4231010"/>
          </a:xfrm>
          <a:prstGeom prst="rect">
            <a:avLst/>
          </a:prstGeom>
        </p:spPr>
      </p:pic>
      <p:sp>
        <p:nvSpPr>
          <p:cNvPr id="2" name="Slide Number Placeholder 1">
            <a:extLst>
              <a:ext uri="{FF2B5EF4-FFF2-40B4-BE49-F238E27FC236}">
                <a16:creationId xmlns:a16="http://schemas.microsoft.com/office/drawing/2014/main" id="{F98CEBC3-06CA-4D57-CBC6-8DE6198C38EE}"/>
              </a:ext>
            </a:extLst>
          </p:cNvPr>
          <p:cNvSpPr>
            <a:spLocks noGrp="1"/>
          </p:cNvSpPr>
          <p:nvPr>
            <p:ph type="sldNum" sz="quarter" idx="12"/>
          </p:nvPr>
        </p:nvSpPr>
        <p:spPr/>
        <p:txBody>
          <a:bodyPr/>
          <a:lstStyle/>
          <a:p>
            <a:fld id="{4057C146-F1E7-49B6-BFE0-AF8988985CDF}" type="slidenum">
              <a:rPr lang="en-GB" smtClean="0"/>
              <a:t>8</a:t>
            </a:fld>
            <a:endParaRPr lang="en-GB"/>
          </a:p>
        </p:txBody>
      </p:sp>
    </p:spTree>
    <p:extLst>
      <p:ext uri="{BB962C8B-B14F-4D97-AF65-F5344CB8AC3E}">
        <p14:creationId xmlns:p14="http://schemas.microsoft.com/office/powerpoint/2010/main" val="21462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rectangle&#10;&#10;Description automatically generated">
            <a:extLst>
              <a:ext uri="{FF2B5EF4-FFF2-40B4-BE49-F238E27FC236}">
                <a16:creationId xmlns:a16="http://schemas.microsoft.com/office/drawing/2014/main" id="{43628CF2-9A3F-694F-88BB-053FF2512A7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041" t="15539" r="20757" b="14863"/>
          <a:stretch/>
        </p:blipFill>
        <p:spPr>
          <a:xfrm>
            <a:off x="143508" y="129570"/>
            <a:ext cx="8856984" cy="6368028"/>
          </a:xfrm>
          <a:prstGeom prst="rect">
            <a:avLst/>
          </a:prstGeom>
        </p:spPr>
      </p:pic>
      <p:sp>
        <p:nvSpPr>
          <p:cNvPr id="8" name="Text Placeholder 2">
            <a:extLst>
              <a:ext uri="{FF2B5EF4-FFF2-40B4-BE49-F238E27FC236}">
                <a16:creationId xmlns:a16="http://schemas.microsoft.com/office/drawing/2014/main" id="{FF6941AD-E73E-4944-8ECC-FDDB66FD70B9}"/>
              </a:ext>
            </a:extLst>
          </p:cNvPr>
          <p:cNvSpPr txBox="1">
            <a:spLocks/>
          </p:cNvSpPr>
          <p:nvPr/>
        </p:nvSpPr>
        <p:spPr>
          <a:xfrm>
            <a:off x="459479" y="1007550"/>
            <a:ext cx="8208912" cy="4182413"/>
          </a:xfrm>
          <a:prstGeom prst="rect">
            <a:avLst/>
          </a:prstGeom>
        </p:spPr>
        <p:txBody>
          <a:bodyPr lIns="0" tIns="0" rIns="0" bIns="0" anchor="t">
            <a:noAutofit/>
          </a:bodyPr>
          <a:lstStyle>
            <a:lvl1pPr marL="228600" marR="0" indent="-228600" algn="l" defTabSz="914400" rtl="0" eaLnBrk="1" fontAlgn="auto" latinLnBrk="0" hangingPunct="1">
              <a:lnSpc>
                <a:spcPct val="90000"/>
              </a:lnSpc>
              <a:spcBef>
                <a:spcPts val="1000"/>
              </a:spcBef>
              <a:spcAft>
                <a:spcPts val="0"/>
              </a:spcAft>
              <a:buClrTx/>
              <a:buSzTx/>
              <a:buFont typeface="Arial"/>
              <a:buChar char="•"/>
              <a:tabLst/>
              <a:defRPr sz="2800" b="0" kern="1200" baseline="0">
                <a:solidFill>
                  <a:srgbClr val="002060"/>
                </a:solidFill>
                <a:effectLst>
                  <a:outerShdw blurRad="50800" dist="50800" dir="5400000" sx="1000" sy="1000" algn="ctr" rotWithShape="0">
                    <a:srgbClr val="000000">
                      <a:alpha val="43137"/>
                    </a:srgbClr>
                  </a:outerShdw>
                </a:effectLst>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GB" sz="3500" b="1" dirty="0">
                <a:solidFill>
                  <a:srgbClr val="82368C"/>
                </a:solidFill>
                <a:effectLst/>
                <a:cs typeface="Calibri"/>
              </a:rPr>
              <a:t>Supporting your child with reading at home</a:t>
            </a:r>
          </a:p>
          <a:p>
            <a:pPr marL="0" indent="0">
              <a:buNone/>
            </a:pPr>
            <a:endParaRPr lang="en-GB" sz="3500" b="1" dirty="0">
              <a:solidFill>
                <a:srgbClr val="82368C"/>
              </a:solidFill>
              <a:effectLst/>
              <a:cs typeface="Calibri"/>
            </a:endParaRPr>
          </a:p>
        </p:txBody>
      </p:sp>
      <p:sp>
        <p:nvSpPr>
          <p:cNvPr id="6" name="TextBox 5">
            <a:extLst>
              <a:ext uri="{FF2B5EF4-FFF2-40B4-BE49-F238E27FC236}">
                <a16:creationId xmlns:a16="http://schemas.microsoft.com/office/drawing/2014/main" id="{DCABF972-2ED1-4C3D-82C8-094CD51FD7AD}"/>
              </a:ext>
            </a:extLst>
          </p:cNvPr>
          <p:cNvSpPr txBox="1"/>
          <p:nvPr/>
        </p:nvSpPr>
        <p:spPr>
          <a:xfrm>
            <a:off x="459479" y="1866304"/>
            <a:ext cx="8208912"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Read a bedtime story every night – a book from home, the library or story book from school. </a:t>
            </a:r>
          </a:p>
          <a:p>
            <a:endParaRPr lang="en-GB" sz="2400" dirty="0"/>
          </a:p>
          <a:p>
            <a:pPr marL="285750" indent="-285750">
              <a:buFont typeface="Arial" panose="020B0604020202020204" pitchFamily="34" charset="0"/>
              <a:buChar char="•"/>
            </a:pPr>
            <a:r>
              <a:rPr lang="en-GB" sz="2400" dirty="0"/>
              <a:t>PACT scheme – what will be in your child’s bag.</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Read in the language that you are most confident with.</a:t>
            </a:r>
          </a:p>
          <a:p>
            <a:endParaRPr lang="en-GB" sz="2400" dirty="0"/>
          </a:p>
          <a:p>
            <a:pPr marL="285750" indent="-285750">
              <a:buFont typeface="Arial" panose="020B0604020202020204" pitchFamily="34" charset="0"/>
              <a:buChar char="•"/>
            </a:pPr>
            <a:r>
              <a:rPr lang="en-GB" sz="2400" dirty="0"/>
              <a:t>E books that you have access to weekly are entirely decodable - texts are carefully sequenced to progressively incorporate words that are consistent with the letter–sound relationships that have been taught to the new reader.</a:t>
            </a:r>
          </a:p>
          <a:p>
            <a:pPr marL="285750" indent="-285750">
              <a:buFont typeface="Arial" panose="020B0604020202020204" pitchFamily="34" charset="0"/>
              <a:buChar char="•"/>
            </a:pPr>
            <a:endParaRPr lang="en-GB" sz="2400" dirty="0"/>
          </a:p>
          <a:p>
            <a:endParaRPr lang="en-GB" sz="2400" dirty="0"/>
          </a:p>
        </p:txBody>
      </p:sp>
      <p:sp>
        <p:nvSpPr>
          <p:cNvPr id="2" name="Slide Number Placeholder 1">
            <a:extLst>
              <a:ext uri="{FF2B5EF4-FFF2-40B4-BE49-F238E27FC236}">
                <a16:creationId xmlns:a16="http://schemas.microsoft.com/office/drawing/2014/main" id="{FC1A242D-1445-F7FC-DA2B-15278FB94335}"/>
              </a:ext>
            </a:extLst>
          </p:cNvPr>
          <p:cNvSpPr>
            <a:spLocks noGrp="1"/>
          </p:cNvSpPr>
          <p:nvPr>
            <p:ph type="sldNum" sz="quarter" idx="12"/>
          </p:nvPr>
        </p:nvSpPr>
        <p:spPr/>
        <p:txBody>
          <a:bodyPr/>
          <a:lstStyle/>
          <a:p>
            <a:fld id="{4057C146-F1E7-49B6-BFE0-AF8988985CDF}" type="slidenum">
              <a:rPr lang="en-GB" smtClean="0"/>
              <a:t>9</a:t>
            </a:fld>
            <a:endParaRPr lang="en-GB"/>
          </a:p>
        </p:txBody>
      </p:sp>
    </p:spTree>
    <p:extLst>
      <p:ext uri="{BB962C8B-B14F-4D97-AF65-F5344CB8AC3E}">
        <p14:creationId xmlns:p14="http://schemas.microsoft.com/office/powerpoint/2010/main" val="282665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EC055E2BBFBD4880F770D43071D73D" ma:contentTypeVersion="16" ma:contentTypeDescription="Create a new document." ma:contentTypeScope="" ma:versionID="9feeefc7b504f2bb1674f055e87a4061">
  <xsd:schema xmlns:xsd="http://www.w3.org/2001/XMLSchema" xmlns:xs="http://www.w3.org/2001/XMLSchema" xmlns:p="http://schemas.microsoft.com/office/2006/metadata/properties" xmlns:ns2="aa5adec1-2310-4cd8-871b-e051d2dba17c" xmlns:ns3="4700a94c-e2d5-4e62-8a3b-b235c350b210" xmlns:ns4="8894e085-ca10-42ec-aadf-154ab0169348" targetNamespace="http://schemas.microsoft.com/office/2006/metadata/properties" ma:root="true" ma:fieldsID="f0c2c41a789fb78b6bfda9949e66a1f1" ns2:_="" ns3:_="" ns4:_="">
    <xsd:import namespace="aa5adec1-2310-4cd8-871b-e051d2dba17c"/>
    <xsd:import namespace="4700a94c-e2d5-4e62-8a3b-b235c350b210"/>
    <xsd:import namespace="8894e085-ca10-42ec-aadf-154ab01693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5adec1-2310-4cd8-871b-e051d2dba1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93b9751-b37e-4e53-93c3-c4d91111107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700a94c-e2d5-4e62-8a3b-b235c350b21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894e085-ca10-42ec-aadf-154ab016934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a9b77a8c-634d-4ebc-a9bd-0923cb288a7a}" ma:internalName="TaxCatchAll" ma:showField="CatchAllData" ma:web="8894e085-ca10-42ec-aadf-154ab01693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700a94c-e2d5-4e62-8a3b-b235c350b210">
      <UserInfo>
        <DisplayName/>
        <AccountId xsi:nil="true"/>
        <AccountType/>
      </UserInfo>
    </SharedWithUsers>
    <MediaLengthInSeconds xmlns="aa5adec1-2310-4cd8-871b-e051d2dba17c" xsi:nil="true"/>
    <TaxCatchAll xmlns="8894e085-ca10-42ec-aadf-154ab0169348" xsi:nil="true"/>
    <lcf76f155ced4ddcb4097134ff3c332f xmlns="aa5adec1-2310-4cd8-871b-e051d2dba17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B837CE-3195-4C43-974E-E806EF3E9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5adec1-2310-4cd8-871b-e051d2dba17c"/>
    <ds:schemaRef ds:uri="4700a94c-e2d5-4e62-8a3b-b235c350b210"/>
    <ds:schemaRef ds:uri="8894e085-ca10-42ec-aadf-154ab01693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2AD8AC-BB95-4999-8CC1-95DE38016F70}">
  <ds:schemaRefs>
    <ds:schemaRef ds:uri="http://schemas.microsoft.com/office/2006/metadata/properties"/>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8894e085-ca10-42ec-aadf-154ab0169348"/>
    <ds:schemaRef ds:uri="4700a94c-e2d5-4e62-8a3b-b235c350b210"/>
    <ds:schemaRef ds:uri="aa5adec1-2310-4cd8-871b-e051d2dba17c"/>
    <ds:schemaRef ds:uri="http://purl.org/dc/dcmitype/"/>
  </ds:schemaRefs>
</ds:datastoreItem>
</file>

<file path=customXml/itemProps3.xml><?xml version="1.0" encoding="utf-8"?>
<ds:datastoreItem xmlns:ds="http://schemas.openxmlformats.org/officeDocument/2006/customXml" ds:itemID="{A531C47F-31A2-437A-8102-EA1BCFBAB7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15701</TotalTime>
  <Words>897</Words>
  <Application>Microsoft Office PowerPoint</Application>
  <PresentationFormat>On-screen Show (4:3)</PresentationFormat>
  <Paragraphs>110</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FAQs</vt:lpstr>
    </vt:vector>
  </TitlesOfParts>
  <Company>Oxford University 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GODBOLT, Claire</dc:creator>
  <cp:lastModifiedBy>Lynn Rothwell</cp:lastModifiedBy>
  <cp:revision>435</cp:revision>
  <dcterms:created xsi:type="dcterms:W3CDTF">2017-12-08T10:29:15Z</dcterms:created>
  <dcterms:modified xsi:type="dcterms:W3CDTF">2024-10-02T10:35:48Z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be5cb09a-2992-49d6-8ac9-5f63e7b1ad2f_Enabled">
    <vt:lpwstr>true</vt:lpwstr>
  </property>
  <property fmtid="{D5CDD505-2E9C-101B-9397-08002B2CF9AE}" pid="4" name="MSIP_Label_be5cb09a-2992-49d6-8ac9-5f63e7b1ad2f_SetDate">
    <vt:lpwstr>2021-07-07T14:53:21Z</vt:lpwstr>
  </property>
  <property fmtid="{D5CDD505-2E9C-101B-9397-08002B2CF9AE}" pid="5" name="MSIP_Label_be5cb09a-2992-49d6-8ac9-5f63e7b1ad2f_Method">
    <vt:lpwstr>Standard</vt:lpwstr>
  </property>
  <property fmtid="{D5CDD505-2E9C-101B-9397-08002B2CF9AE}" pid="6" name="MSIP_Label_be5cb09a-2992-49d6-8ac9-5f63e7b1ad2f_Name">
    <vt:lpwstr>Controlled</vt:lpwstr>
  </property>
  <property fmtid="{D5CDD505-2E9C-101B-9397-08002B2CF9AE}" pid="7" name="MSIP_Label_be5cb09a-2992-49d6-8ac9-5f63e7b1ad2f_SiteId">
    <vt:lpwstr>91761b62-4c45-43f5-9f0e-be8ad9b551ff</vt:lpwstr>
  </property>
  <property fmtid="{D5CDD505-2E9C-101B-9397-08002B2CF9AE}" pid="8" name="MSIP_Label_be5cb09a-2992-49d6-8ac9-5f63e7b1ad2f_ActionId">
    <vt:lpwstr>767e4c4c-b818-4745-bf83-0000e2b5233b</vt:lpwstr>
  </property>
  <property fmtid="{D5CDD505-2E9C-101B-9397-08002B2CF9AE}" pid="9" name="MSIP_Label_be5cb09a-2992-49d6-8ac9-5f63e7b1ad2f_ContentBits">
    <vt:lpwstr>0</vt:lpwstr>
  </property>
  <property fmtid="{D5CDD505-2E9C-101B-9397-08002B2CF9AE}" pid="10" name="ContentTypeId">
    <vt:lpwstr>0x010100C9EC055E2BBFBD4880F770D43071D73D</vt:lpwstr>
  </property>
  <property fmtid="{D5CDD505-2E9C-101B-9397-08002B2CF9AE}" pid="11" name="Order">
    <vt:r8>1888400</vt:r8>
  </property>
  <property fmtid="{D5CDD505-2E9C-101B-9397-08002B2CF9AE}" pid="12" name="_SourceUrl">
    <vt:lpwstr/>
  </property>
  <property fmtid="{D5CDD505-2E9C-101B-9397-08002B2CF9AE}" pid="13" name="_SharedFileIndex">
    <vt:lpwstr/>
  </property>
  <property fmtid="{D5CDD505-2E9C-101B-9397-08002B2CF9AE}" pid="14" name="ComplianceAssetId">
    <vt:lpwstr/>
  </property>
  <property fmtid="{D5CDD505-2E9C-101B-9397-08002B2CF9AE}" pid="15" name="_ExtendedDescription">
    <vt:lpwstr/>
  </property>
  <property fmtid="{D5CDD505-2E9C-101B-9397-08002B2CF9AE}" pid="16" name="TriggerFlowInfo">
    <vt:lpwstr/>
  </property>
  <property fmtid="{D5CDD505-2E9C-101B-9397-08002B2CF9AE}" pid="17" name="MediaServiceImageTags">
    <vt:lpwstr/>
  </property>
</Properties>
</file>