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302" r:id="rId5"/>
    <p:sldId id="337" r:id="rId6"/>
    <p:sldId id="322" r:id="rId7"/>
    <p:sldId id="341" r:id="rId8"/>
    <p:sldId id="325" r:id="rId9"/>
    <p:sldId id="304" r:id="rId10"/>
    <p:sldId id="336" r:id="rId11"/>
    <p:sldId id="330" r:id="rId12"/>
    <p:sldId id="328" r:id="rId13"/>
    <p:sldId id="326" r:id="rId14"/>
    <p:sldId id="327" r:id="rId15"/>
    <p:sldId id="33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368C"/>
    <a:srgbClr val="FFF8AA"/>
    <a:srgbClr val="3E3F3E"/>
    <a:srgbClr val="191C51"/>
    <a:srgbClr val="F7F4F0"/>
    <a:srgbClr val="FEEB3C"/>
    <a:srgbClr val="6AE0B2"/>
    <a:srgbClr val="50BBD8"/>
    <a:srgbClr val="DFF2FD"/>
    <a:srgbClr val="123C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13"/>
    <p:restoredTop sz="95394" autoAdjust="0"/>
  </p:normalViewPr>
  <p:slideViewPr>
    <p:cSldViewPr>
      <p:cViewPr varScale="1">
        <p:scale>
          <a:sx n="108" d="100"/>
          <a:sy n="108" d="100"/>
        </p:scale>
        <p:origin x="130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409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AFDDC-8F9A-4C23-81B4-BE3B61936F55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71329-A199-4908-BD08-4D20F961A9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023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726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225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607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51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565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968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745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044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7779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431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835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71329-A199-4908-BD08-4D20F961A9E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66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C6B7B6E-7DF9-45D5-A2FC-C513582C87F8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246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6BB8EC-6747-4272-8219-20891E4F33A9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99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B6B5AA-99ED-4710-AF0A-32A5AD3C2659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200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D2501B-6735-4F9F-8D2A-D4D0890C405D}" type="datetime1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407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D894FFE-4E85-4549-8496-BDA9CEA17D06}" type="datetime1">
              <a:rPr lang="en-GB" smtClean="0"/>
              <a:t>09/10/2026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46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975C5A0-E648-4EE9-A14D-06BDC21A7497}" type="datetime1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04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31AA14A-34C8-48E5-B611-F557EB3BD935}" type="datetime1">
              <a:rPr lang="en-GB" smtClean="0"/>
              <a:t>09/10/2026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30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A23A8F9-DCA3-4C4C-8A79-8A89DA5FFF96}" type="datetime1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00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EBFD643-9CC7-4311-B6D7-9253AB191060}" type="datetime1">
              <a:rPr lang="en-GB" smtClean="0"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24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7A0E6E-FB76-40F6-AFAA-7C9C5932DF86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134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64448FF-7E39-4EFC-AF27-6C360D59B0AD}" type="datetime1">
              <a:rPr lang="en-GB" smtClean="0"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7C146-F1E7-49B6-BFE0-AF8988985C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187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0529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908720"/>
            <a:ext cx="8208912" cy="40824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endParaRPr lang="en-GB" sz="4800" b="1" dirty="0">
              <a:solidFill>
                <a:srgbClr val="82368C"/>
              </a:solidFill>
              <a:effectLst/>
            </a:endParaRPr>
          </a:p>
          <a:p>
            <a:pPr marL="0" lvl="0" indent="0" algn="ctr">
              <a:buNone/>
            </a:pPr>
            <a:r>
              <a:rPr lang="en-GB" sz="4800" b="1" dirty="0">
                <a:solidFill>
                  <a:srgbClr val="82368C"/>
                </a:solidFill>
                <a:effectLst/>
              </a:rPr>
              <a:t>Phonics and Early Reading at </a:t>
            </a:r>
            <a:r>
              <a:rPr lang="en-GB" sz="4800" b="1" dirty="0" err="1">
                <a:solidFill>
                  <a:srgbClr val="82368C"/>
                </a:solidFill>
                <a:effectLst/>
              </a:rPr>
              <a:t>Yerbury</a:t>
            </a:r>
            <a:endParaRPr lang="en-GB" dirty="0">
              <a:solidFill>
                <a:srgbClr val="3E3F3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863588" y="3718123"/>
            <a:ext cx="7416824" cy="138499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/>
          </a:p>
          <a:p>
            <a:pPr algn="ctr"/>
            <a:r>
              <a:rPr lang="en-GB" sz="3600" dirty="0"/>
              <a:t>Tuesday 6</a:t>
            </a:r>
            <a:r>
              <a:rPr lang="en-GB" sz="3600" baseline="30000" dirty="0"/>
              <a:t>th</a:t>
            </a:r>
            <a:r>
              <a:rPr lang="en-GB" sz="3600" dirty="0"/>
              <a:t> October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FABC3B-1C97-9F91-0CF4-C3CFC3E47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21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9165" y="111088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908720"/>
            <a:ext cx="8208912" cy="40824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</a:rPr>
              <a:t>What are we going to cover? </a:t>
            </a:r>
            <a:endParaRPr lang="en-GB" sz="1600" dirty="0">
              <a:solidFill>
                <a:srgbClr val="3E3F3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755576" y="1747361"/>
            <a:ext cx="7272808" cy="415498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cs typeface="Calibri"/>
              </a:rPr>
              <a:t>What is Phonics?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How we teach phonics – lesson example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Progression in phonics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Supporting your child with reading at 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Supporting your child with writing at home</a:t>
            </a:r>
          </a:p>
          <a:p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FAQs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842214-E73C-F84F-CC52-098A4DA5B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079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260648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908720"/>
            <a:ext cx="8208912" cy="40824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>
                <a:solidFill>
                  <a:srgbClr val="82368C"/>
                </a:solidFill>
                <a:effectLst/>
              </a:rPr>
              <a:t>What is Phonics?  </a:t>
            </a:r>
            <a:endParaRPr lang="en-GB" sz="1600" dirty="0">
              <a:solidFill>
                <a:srgbClr val="3E3F3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752542" y="1592892"/>
            <a:ext cx="7638915" cy="30469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 dirty="0">
                <a:cs typeface="Calibri"/>
              </a:rPr>
              <a:t>A method of teaching beginners to read and pronounce words by learning to associate letters or letter groups with the sounds they represent. </a:t>
            </a:r>
          </a:p>
          <a:p>
            <a:endParaRPr lang="en-GB" sz="2400" dirty="0">
              <a:cs typeface="Calibri"/>
            </a:endParaRPr>
          </a:p>
          <a:p>
            <a:r>
              <a:rPr lang="en-GB" sz="2400" dirty="0">
                <a:cs typeface="Calibri"/>
              </a:rPr>
              <a:t>There are 44 main sounds in the English Language. Each sound is represented by a grapheme (the written representation of a sound). </a:t>
            </a:r>
          </a:p>
          <a:p>
            <a:endParaRPr lang="en-GB" sz="2400" dirty="0"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C3C781-9F54-00D9-BF6B-1F93134FA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40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908720"/>
            <a:ext cx="8208912" cy="40824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</a:rPr>
              <a:t>Phonics Programme</a:t>
            </a:r>
            <a:endParaRPr lang="en-GB" sz="1600" dirty="0">
              <a:solidFill>
                <a:srgbClr val="3E3F3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755576" y="1747361"/>
            <a:ext cx="7416824" cy="30469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All schools have to choose a phonics teaching programme.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err="1"/>
              <a:t>Yerbury</a:t>
            </a:r>
            <a:r>
              <a:rPr lang="en-GB" sz="2400" dirty="0"/>
              <a:t> follows the ELS scheme.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US" sz="2400" dirty="0"/>
              <a:t>‘Getting all children to read well, quickly.’</a:t>
            </a:r>
            <a:endParaRPr lang="en-GB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pic>
        <p:nvPicPr>
          <p:cNvPr id="6" name="Picture 8" descr="A picture containing logo&#10;&#10;Description automatically generated">
            <a:extLst>
              <a:ext uri="{FF2B5EF4-FFF2-40B4-BE49-F238E27FC236}">
                <a16:creationId xmlns:a16="http://schemas.microsoft.com/office/drawing/2014/main" id="{9369F4B1-823C-32D6-EB97-547931991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975" y="2754984"/>
            <a:ext cx="1724025" cy="58102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6FAC3FE-18E2-8841-2F81-982A228D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804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582149"/>
            <a:ext cx="8208912" cy="40824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</a:rPr>
              <a:t>Phonics Glossary </a:t>
            </a:r>
            <a:endParaRPr lang="en-GB" sz="1600" dirty="0">
              <a:solidFill>
                <a:srgbClr val="3E3F3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416883" y="1389135"/>
            <a:ext cx="8464489" cy="517064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400" b="1" dirty="0">
                <a:cs typeface="Calibri"/>
              </a:rPr>
              <a:t>Phoneme</a:t>
            </a:r>
            <a:r>
              <a:rPr lang="en-GB" sz="2400" dirty="0">
                <a:cs typeface="Calibri"/>
              </a:rPr>
              <a:t>: </a:t>
            </a:r>
            <a:r>
              <a:rPr lang="en-GB" sz="2400" dirty="0">
                <a:ea typeface="+mn-lt"/>
                <a:cs typeface="+mn-lt"/>
              </a:rPr>
              <a:t>the smallest single identifiable sound in a word. </a:t>
            </a:r>
            <a:endParaRPr lang="en-GB" sz="2400" dirty="0">
              <a:cs typeface="Calibri"/>
            </a:endParaRPr>
          </a:p>
          <a:p>
            <a:r>
              <a:rPr lang="en-GB" sz="2400" dirty="0">
                <a:cs typeface="Calibri"/>
              </a:rPr>
              <a:t>For example, in the word 'cat' there are three phonemes c/a/t.</a:t>
            </a:r>
          </a:p>
          <a:p>
            <a:endParaRPr lang="en-GB" dirty="0"/>
          </a:p>
          <a:p>
            <a:r>
              <a:rPr lang="en-GB" sz="2400" b="1" dirty="0">
                <a:cs typeface="Calibri"/>
              </a:rPr>
              <a:t>Grapheme: </a:t>
            </a:r>
            <a:r>
              <a:rPr lang="en-GB" sz="2400" dirty="0">
                <a:cs typeface="Calibri"/>
              </a:rPr>
              <a:t>the written representation of a sound. </a:t>
            </a:r>
          </a:p>
          <a:p>
            <a:endParaRPr lang="en-GB" sz="2400" dirty="0">
              <a:cs typeface="Calibri"/>
            </a:endParaRPr>
          </a:p>
          <a:p>
            <a:r>
              <a:rPr lang="en-GB" sz="2400" b="1" dirty="0">
                <a:cs typeface="Calibri"/>
              </a:rPr>
              <a:t>Digraph:</a:t>
            </a:r>
            <a:r>
              <a:rPr lang="en-GB" sz="2400" dirty="0">
                <a:cs typeface="Calibri"/>
              </a:rPr>
              <a:t> two letters making one sound. For example, /sh/ in the word '</a:t>
            </a:r>
            <a:r>
              <a:rPr lang="en-GB" sz="2400" b="1" dirty="0">
                <a:solidFill>
                  <a:srgbClr val="82368C"/>
                </a:solidFill>
                <a:cs typeface="Calibri"/>
              </a:rPr>
              <a:t>sh</a:t>
            </a:r>
            <a:r>
              <a:rPr lang="en-GB" sz="2400" dirty="0">
                <a:cs typeface="Calibri"/>
              </a:rPr>
              <a:t>op'. </a:t>
            </a:r>
          </a:p>
          <a:p>
            <a:endParaRPr lang="en-GB" sz="2400" dirty="0">
              <a:cs typeface="Calibri"/>
            </a:endParaRPr>
          </a:p>
          <a:p>
            <a:r>
              <a:rPr lang="en-GB" sz="2400" b="1" dirty="0">
                <a:cs typeface="Calibri"/>
              </a:rPr>
              <a:t>Trigraph:</a:t>
            </a:r>
            <a:r>
              <a:rPr lang="en-GB" sz="2400" dirty="0">
                <a:cs typeface="Calibri"/>
              </a:rPr>
              <a:t> three letters making one sound. For example, /igh/ in the word 'n</a:t>
            </a:r>
            <a:r>
              <a:rPr lang="en-GB" sz="2400" b="1" dirty="0">
                <a:solidFill>
                  <a:srgbClr val="82368C"/>
                </a:solidFill>
                <a:cs typeface="Calibri"/>
              </a:rPr>
              <a:t>igh</a:t>
            </a:r>
            <a:r>
              <a:rPr lang="en-GB" sz="2400" dirty="0">
                <a:cs typeface="Calibri"/>
              </a:rPr>
              <a:t>t'. </a:t>
            </a:r>
          </a:p>
          <a:p>
            <a:endParaRPr lang="en-GB" sz="2400" dirty="0">
              <a:cs typeface="Calibri"/>
            </a:endParaRPr>
          </a:p>
          <a:p>
            <a:r>
              <a:rPr lang="en-GB" sz="2400" b="1" dirty="0">
                <a:cs typeface="Calibri"/>
              </a:rPr>
              <a:t>Split digraph</a:t>
            </a:r>
            <a:r>
              <a:rPr lang="en-GB" sz="2400" dirty="0">
                <a:cs typeface="Calibri"/>
              </a:rPr>
              <a:t>: two vowel letters split but are split by one or more consonants. For example, /a-e/ in the word 'c</a:t>
            </a:r>
            <a:r>
              <a:rPr lang="en-GB" sz="2400" b="1" dirty="0">
                <a:solidFill>
                  <a:srgbClr val="82368C"/>
                </a:solidFill>
                <a:cs typeface="Calibri"/>
              </a:rPr>
              <a:t>a</a:t>
            </a:r>
            <a:r>
              <a:rPr lang="en-GB" sz="2400" dirty="0">
                <a:cs typeface="Calibri"/>
              </a:rPr>
              <a:t>k</a:t>
            </a:r>
            <a:r>
              <a:rPr lang="en-GB" sz="2400" b="1" dirty="0">
                <a:solidFill>
                  <a:srgbClr val="82368C"/>
                </a:solidFill>
                <a:cs typeface="Calibri"/>
              </a:rPr>
              <a:t>e</a:t>
            </a:r>
            <a:r>
              <a:rPr lang="en-GB" sz="2400" dirty="0">
                <a:cs typeface="Calibri"/>
              </a:rPr>
              <a:t>'. </a:t>
            </a:r>
          </a:p>
          <a:p>
            <a:endParaRPr lang="en-GB" sz="2400" dirty="0">
              <a:cs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60159D-906F-6FEB-CF99-24633E70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34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908720"/>
            <a:ext cx="8208912" cy="40824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</a:rPr>
              <a:t>How do we teach phonics? </a:t>
            </a:r>
            <a:endParaRPr lang="en-GB" sz="1600" dirty="0">
              <a:solidFill>
                <a:srgbClr val="3E3F3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474801" y="1786700"/>
            <a:ext cx="8275800" cy="40934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We teach phonics every single day from the first few weeks of Reception.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The children will experience the same classroom routines within each lesson.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In every lesson, your child will make the direct application to reading.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/>
              <a:t>We have mnemonics and rhymes to support learning and recall.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cs typeface="Calibri"/>
              </a:rPr>
              <a:t>Lots of opportunities for oral blending- /c/ /</a:t>
            </a:r>
            <a:r>
              <a:rPr lang="en-US" sz="2600" dirty="0" err="1">
                <a:cs typeface="Calibri"/>
              </a:rPr>
              <a:t>oa</a:t>
            </a:r>
            <a:r>
              <a:rPr lang="en-US" sz="2600" dirty="0">
                <a:cs typeface="Calibri"/>
              </a:rPr>
              <a:t>/ /t/ 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dirty="0">
                <a:cs typeface="Calibri"/>
              </a:rPr>
              <a:t>Lesson example ‘n’ </a:t>
            </a:r>
            <a:endParaRPr lang="en-US" sz="2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FDF3B3-47B3-69F9-D043-904F07711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50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908720"/>
            <a:ext cx="8208912" cy="40824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</a:rPr>
              <a:t>Progression</a:t>
            </a:r>
            <a:endParaRPr lang="en-GB" sz="3500" b="1" dirty="0">
              <a:solidFill>
                <a:srgbClr val="82368C"/>
              </a:solidFill>
              <a:effectLst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544672" y="1582436"/>
            <a:ext cx="8126712" cy="8925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cs typeface="Calibri"/>
            </a:endParaRPr>
          </a:p>
        </p:txBody>
      </p:sp>
      <p:pic>
        <p:nvPicPr>
          <p:cNvPr id="9" name="Picture 9" descr="Table&#10;&#10;Description automatically generated">
            <a:extLst>
              <a:ext uri="{FF2B5EF4-FFF2-40B4-BE49-F238E27FC236}">
                <a16:creationId xmlns:a16="http://schemas.microsoft.com/office/drawing/2014/main" id="{A37B81C4-3ABF-4C96-84F3-2F5D23AD8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708227"/>
            <a:ext cx="7130616" cy="274580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836CAF-2C9B-6CD9-6CB7-8260D1BB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56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44672" y="908720"/>
            <a:ext cx="8208912" cy="40824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</a:rPr>
              <a:t>Progression</a:t>
            </a:r>
            <a:endParaRPr lang="en-GB" sz="3500" b="1" dirty="0">
              <a:solidFill>
                <a:srgbClr val="82368C"/>
              </a:solidFill>
              <a:effectLst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BEE2E2-F170-4E43-BFD6-0D9397107AD3}"/>
              </a:ext>
            </a:extLst>
          </p:cNvPr>
          <p:cNvSpPr/>
          <p:nvPr/>
        </p:nvSpPr>
        <p:spPr>
          <a:xfrm>
            <a:off x="544672" y="1582436"/>
            <a:ext cx="8126712" cy="8925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600" dirty="0">
              <a:cs typeface="Calibri"/>
            </a:endParaRPr>
          </a:p>
        </p:txBody>
      </p:sp>
      <p:pic>
        <p:nvPicPr>
          <p:cNvPr id="6" name="Picture 8" descr="Table&#10;&#10;Description automatically generated">
            <a:extLst>
              <a:ext uri="{FF2B5EF4-FFF2-40B4-BE49-F238E27FC236}">
                <a16:creationId xmlns:a16="http://schemas.microsoft.com/office/drawing/2014/main" id="{EDF3175C-4F2D-40D0-9A02-0E44C582B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402" y="1442755"/>
            <a:ext cx="6165452" cy="42310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8CEBC3-06CA-4D57-CBC6-8DE6198C3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26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459479" y="1007550"/>
            <a:ext cx="8208912" cy="418241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  <a:cs typeface="Calibri"/>
              </a:rPr>
              <a:t>Supporting your child with reading at home</a:t>
            </a:r>
          </a:p>
          <a:p>
            <a:pPr marL="0" indent="0">
              <a:buNone/>
            </a:pPr>
            <a:endParaRPr lang="en-GB" sz="3500" b="1" dirty="0">
              <a:solidFill>
                <a:srgbClr val="82368C"/>
              </a:solidFill>
              <a:effectLst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ABF972-2ED1-4C3D-82C8-094CD51FD7AD}"/>
              </a:ext>
            </a:extLst>
          </p:cNvPr>
          <p:cNvSpPr txBox="1"/>
          <p:nvPr/>
        </p:nvSpPr>
        <p:spPr>
          <a:xfrm>
            <a:off x="459479" y="1866304"/>
            <a:ext cx="82089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Read a bedtime story every night – a book from home, the library or story book from school. 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PACT scheme – what will be in your child’s bag.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Read in the language that you are most confident with.</a:t>
            </a:r>
          </a:p>
          <a:p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E books that you have access to weekly are entirely decodable - texts are carefully sequenced to progressively incorporate words that are consistent with the letter–sound relationships that have been taught to the new reader.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en-GB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1A242D-1445-F7FC-DA2B-15278FB9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658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2957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31365" y="604296"/>
            <a:ext cx="8208912" cy="40824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>
                <a:solidFill>
                  <a:srgbClr val="82368C"/>
                </a:solidFill>
                <a:effectLst/>
                <a:cs typeface="Calibri"/>
              </a:rPr>
              <a:t>Pronouncing pure sounds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C28777-F012-4DCB-807F-B176C791BCE3}"/>
              </a:ext>
            </a:extLst>
          </p:cNvPr>
          <p:cNvSpPr txBox="1"/>
          <p:nvPr/>
        </p:nvSpPr>
        <p:spPr>
          <a:xfrm>
            <a:off x="683568" y="1556792"/>
            <a:ext cx="79290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We must use pure sounds when we are pronouncing the sounds and supporting children in reading words.</a:t>
            </a:r>
          </a:p>
          <a:p>
            <a:pPr algn="ctr"/>
            <a:r>
              <a:rPr lang="en-GB" sz="2800" b="1" dirty="0">
                <a:solidFill>
                  <a:srgbClr val="7030A0"/>
                </a:solidFill>
              </a:rPr>
              <a:t>c  a  t		    </a:t>
            </a:r>
            <a:r>
              <a:rPr lang="en-GB" sz="2800" b="1" dirty="0"/>
              <a:t>not		</a:t>
            </a:r>
            <a:r>
              <a:rPr lang="en-GB" sz="2800" b="1" dirty="0" err="1">
                <a:solidFill>
                  <a:srgbClr val="0070C0"/>
                </a:solidFill>
              </a:rPr>
              <a:t>cuh</a:t>
            </a:r>
            <a:r>
              <a:rPr lang="en-GB" sz="2800" b="1" dirty="0">
                <a:solidFill>
                  <a:srgbClr val="0070C0"/>
                </a:solidFill>
              </a:rPr>
              <a:t> a </a:t>
            </a:r>
            <a:r>
              <a:rPr lang="en-GB" sz="2800" b="1" dirty="0" err="1">
                <a:solidFill>
                  <a:srgbClr val="0070C0"/>
                </a:solidFill>
              </a:rPr>
              <a:t>tuh</a:t>
            </a:r>
            <a:endParaRPr lang="en-GB" sz="2800" b="1" dirty="0">
              <a:solidFill>
                <a:srgbClr val="0070C0"/>
              </a:solidFill>
            </a:endParaRPr>
          </a:p>
          <a:p>
            <a:endParaRPr lang="en-GB" sz="2400" dirty="0"/>
          </a:p>
          <a:p>
            <a:r>
              <a:rPr lang="en-GB" sz="2400" dirty="0"/>
              <a:t>If we mispronounce these sounds we will make reading harder for our children.</a:t>
            </a:r>
          </a:p>
          <a:p>
            <a:endParaRPr lang="en-GB" sz="2400" dirty="0"/>
          </a:p>
          <a:p>
            <a:r>
              <a:rPr lang="en-GB" sz="2400" dirty="0"/>
              <a:t>There are videos for this on our school website where you can hear the correct pronunciation of the sounds.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018C38-2EE4-E6BD-5D0F-F09479406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797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0" y="0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395334" y="416084"/>
            <a:ext cx="8208912" cy="408246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  <a:cs typeface="Calibri"/>
              </a:rPr>
              <a:t>Supporting your child with writing at home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78CB41-696C-433C-92DC-E6CE7A5F76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16" y="872597"/>
            <a:ext cx="8339012" cy="10350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7240EB-41D6-4BD3-BD54-C61E7B5CC72C}"/>
              </a:ext>
            </a:extLst>
          </p:cNvPr>
          <p:cNvSpPr txBox="1"/>
          <p:nvPr/>
        </p:nvSpPr>
        <p:spPr>
          <a:xfrm>
            <a:off x="387856" y="1907650"/>
            <a:ext cx="8298943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</a:rPr>
              <a:t>Say the word      Stretch the word out    Use robot arms         Blend                 Count the phonemes   Say the word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Letter formation is practised daily – lower case letters – starting from the top in most letters.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Help your child by saying the sentence out loud first. This gives you a chance to broaden your child’s vocabulary and it ensures that the sentence makes sense.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Think of everyday ways to introduce writing – shopping lists, notes to jog memory, cards for different occasions, signs whilst playing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7085AF-D648-834D-6D22-1B5A8988E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32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rectangle&#10;&#10;Description automatically generated">
            <a:extLst>
              <a:ext uri="{FF2B5EF4-FFF2-40B4-BE49-F238E27FC236}">
                <a16:creationId xmlns:a16="http://schemas.microsoft.com/office/drawing/2014/main" id="{43628CF2-9A3F-694F-88BB-053FF2512A7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1" t="15539" r="20757" b="14863"/>
          <a:stretch/>
        </p:blipFill>
        <p:spPr>
          <a:xfrm>
            <a:off x="143508" y="151425"/>
            <a:ext cx="8856984" cy="6368028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F6941AD-E73E-4944-8ECC-FDDB66FD70B9}"/>
              </a:ext>
            </a:extLst>
          </p:cNvPr>
          <p:cNvSpPr txBox="1">
            <a:spLocks/>
          </p:cNvSpPr>
          <p:nvPr/>
        </p:nvSpPr>
        <p:spPr>
          <a:xfrm>
            <a:off x="531365" y="477838"/>
            <a:ext cx="8208912" cy="461148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2800" b="0" kern="1200" baseline="0">
                <a:solidFill>
                  <a:srgbClr val="002060"/>
                </a:solidFill>
                <a:effectLst>
                  <a:outerShdw blurRad="50800" dist="50800" dir="5400000" sx="1000" sy="1000" algn="ctr" rotWithShape="0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500" b="1" dirty="0">
                <a:solidFill>
                  <a:srgbClr val="82368C"/>
                </a:solidFill>
                <a:effectLst/>
                <a:cs typeface="Calibri"/>
              </a:rPr>
              <a:t>Supporting your child with writing at home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ADC96475-AFFB-7F40-8C63-52BCA2F315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40" y="5291199"/>
            <a:ext cx="1207375" cy="10049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AB22EE-A104-4140-828B-B0A781FB56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6074" y="4841317"/>
            <a:ext cx="1800244" cy="15388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F378CF-394C-45E3-8FAE-93B3CCBF7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591" y="1849409"/>
            <a:ext cx="3888432" cy="18207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C072A1-0BBA-4FDE-8EA2-73E2125DD6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164" y="3872205"/>
            <a:ext cx="3310556" cy="24342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5C36BF-9C13-49CB-92B5-B86F3BA332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9944" y="2532834"/>
            <a:ext cx="2904154" cy="38722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4CD7B0-8237-4623-A29F-358716672666}"/>
              </a:ext>
            </a:extLst>
          </p:cNvPr>
          <p:cNvSpPr txBox="1"/>
          <p:nvPr/>
        </p:nvSpPr>
        <p:spPr>
          <a:xfrm>
            <a:off x="542824" y="1142075"/>
            <a:ext cx="7950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Sitting position – chair tucked in, both feet on floor, not slouching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1CBDF9-5D60-F873-7916-A6160509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7C146-F1E7-49B6-BFE0-AF8988985CD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42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700a94c-e2d5-4e62-8a3b-b235c350b210">
      <UserInfo>
        <DisplayName/>
        <AccountId xsi:nil="true"/>
        <AccountType/>
      </UserInfo>
    </SharedWithUsers>
    <MediaLengthInSeconds xmlns="aa5adec1-2310-4cd8-871b-e051d2dba17c" xsi:nil="true"/>
    <TaxCatchAll xmlns="8894e085-ca10-42ec-aadf-154ab0169348" xsi:nil="true"/>
    <lcf76f155ced4ddcb4097134ff3c332f xmlns="aa5adec1-2310-4cd8-871b-e051d2dba17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C055E2BBFBD4880F770D43071D73D" ma:contentTypeVersion="16" ma:contentTypeDescription="Create a new document." ma:contentTypeScope="" ma:versionID="9feeefc7b504f2bb1674f055e87a4061">
  <xsd:schema xmlns:xsd="http://www.w3.org/2001/XMLSchema" xmlns:xs="http://www.w3.org/2001/XMLSchema" xmlns:p="http://schemas.microsoft.com/office/2006/metadata/properties" xmlns:ns2="aa5adec1-2310-4cd8-871b-e051d2dba17c" xmlns:ns3="4700a94c-e2d5-4e62-8a3b-b235c350b210" xmlns:ns4="8894e085-ca10-42ec-aadf-154ab0169348" targetNamespace="http://schemas.microsoft.com/office/2006/metadata/properties" ma:root="true" ma:fieldsID="f0c2c41a789fb78b6bfda9949e66a1f1" ns2:_="" ns3:_="" ns4:_="">
    <xsd:import namespace="aa5adec1-2310-4cd8-871b-e051d2dba17c"/>
    <xsd:import namespace="4700a94c-e2d5-4e62-8a3b-b235c350b210"/>
    <xsd:import namespace="8894e085-ca10-42ec-aadf-154ab01693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adec1-2310-4cd8-871b-e051d2dba1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93b9751-b37e-4e53-93c3-c4d9111110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0a94c-e2d5-4e62-8a3b-b235c350b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94e085-ca10-42ec-aadf-154ab0169348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a9b77a8c-634d-4ebc-a9bd-0923cb288a7a}" ma:internalName="TaxCatchAll" ma:showField="CatchAllData" ma:web="8894e085-ca10-42ec-aadf-154ab01693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2AD8AC-BB95-4999-8CC1-95DE38016F70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8894e085-ca10-42ec-aadf-154ab0169348"/>
    <ds:schemaRef ds:uri="4700a94c-e2d5-4e62-8a3b-b235c350b210"/>
    <ds:schemaRef ds:uri="aa5adec1-2310-4cd8-871b-e051d2dba17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7B837CE-3195-4C43-974E-E806EF3E90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5adec1-2310-4cd8-871b-e051d2dba17c"/>
    <ds:schemaRef ds:uri="4700a94c-e2d5-4e62-8a3b-b235c350b210"/>
    <ds:schemaRef ds:uri="8894e085-ca10-42ec-aadf-154ab016934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31C47F-31A2-437A-8102-EA1BCFBAB7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15906</TotalTime>
  <Words>606</Words>
  <Application>Microsoft Office PowerPoint</Application>
  <PresentationFormat>On-screen Show (4:3)</PresentationFormat>
  <Paragraphs>101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Oxford University Press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GODBOLT, Claire</dc:creator>
  <cp:lastModifiedBy>JGale</cp:lastModifiedBy>
  <cp:revision>441</cp:revision>
  <dcterms:created xsi:type="dcterms:W3CDTF">2017-12-08T10:29:15Z</dcterms:created>
  <dcterms:modified xsi:type="dcterms:W3CDTF">2026-10-09T11:53:40Z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MSIP_Label_be5cb09a-2992-49d6-8ac9-5f63e7b1ad2f_Enabled">
    <vt:lpwstr>true</vt:lpwstr>
  </property>
  <property fmtid="{D5CDD505-2E9C-101B-9397-08002B2CF9AE}" pid="4" name="MSIP_Label_be5cb09a-2992-49d6-8ac9-5f63e7b1ad2f_SetDate">
    <vt:lpwstr>2021-07-07T14:53:21Z</vt:lpwstr>
  </property>
  <property fmtid="{D5CDD505-2E9C-101B-9397-08002B2CF9AE}" pid="5" name="MSIP_Label_be5cb09a-2992-49d6-8ac9-5f63e7b1ad2f_Method">
    <vt:lpwstr>Standard</vt:lpwstr>
  </property>
  <property fmtid="{D5CDD505-2E9C-101B-9397-08002B2CF9AE}" pid="6" name="MSIP_Label_be5cb09a-2992-49d6-8ac9-5f63e7b1ad2f_Name">
    <vt:lpwstr>Controlled</vt:lpwstr>
  </property>
  <property fmtid="{D5CDD505-2E9C-101B-9397-08002B2CF9AE}" pid="7" name="MSIP_Label_be5cb09a-2992-49d6-8ac9-5f63e7b1ad2f_SiteId">
    <vt:lpwstr>91761b62-4c45-43f5-9f0e-be8ad9b551ff</vt:lpwstr>
  </property>
  <property fmtid="{D5CDD505-2E9C-101B-9397-08002B2CF9AE}" pid="8" name="MSIP_Label_be5cb09a-2992-49d6-8ac9-5f63e7b1ad2f_ActionId">
    <vt:lpwstr>767e4c4c-b818-4745-bf83-0000e2b5233b</vt:lpwstr>
  </property>
  <property fmtid="{D5CDD505-2E9C-101B-9397-08002B2CF9AE}" pid="9" name="MSIP_Label_be5cb09a-2992-49d6-8ac9-5f63e7b1ad2f_ContentBits">
    <vt:lpwstr>0</vt:lpwstr>
  </property>
  <property fmtid="{D5CDD505-2E9C-101B-9397-08002B2CF9AE}" pid="10" name="ContentTypeId">
    <vt:lpwstr>0x010100C9EC055E2BBFBD4880F770D43071D73D</vt:lpwstr>
  </property>
  <property fmtid="{D5CDD505-2E9C-101B-9397-08002B2CF9AE}" pid="11" name="Order">
    <vt:r8>1888400</vt:r8>
  </property>
  <property fmtid="{D5CDD505-2E9C-101B-9397-08002B2CF9AE}" pid="12" name="_SourceUrl">
    <vt:lpwstr/>
  </property>
  <property fmtid="{D5CDD505-2E9C-101B-9397-08002B2CF9AE}" pid="13" name="_SharedFileIndex">
    <vt:lpwstr/>
  </property>
  <property fmtid="{D5CDD505-2E9C-101B-9397-08002B2CF9AE}" pid="14" name="ComplianceAssetId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MediaServiceImageTags">
    <vt:lpwstr/>
  </property>
</Properties>
</file>